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9" r:id="rId4"/>
    <p:sldId id="272" r:id="rId5"/>
    <p:sldId id="270" r:id="rId6"/>
    <p:sldId id="275" r:id="rId7"/>
    <p:sldId id="282" r:id="rId8"/>
    <p:sldId id="261" r:id="rId9"/>
    <p:sldId id="283" r:id="rId10"/>
    <p:sldId id="273" r:id="rId11"/>
    <p:sldId id="284" r:id="rId12"/>
    <p:sldId id="274" r:id="rId13"/>
    <p:sldId id="285" r:id="rId14"/>
    <p:sldId id="279" r:id="rId15"/>
    <p:sldId id="286" r:id="rId16"/>
    <p:sldId id="280" r:id="rId17"/>
    <p:sldId id="287" r:id="rId18"/>
    <p:sldId id="276" r:id="rId19"/>
    <p:sldId id="277" r:id="rId20"/>
    <p:sldId id="278" r:id="rId21"/>
    <p:sldId id="28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90D9D8-F7D5-52EA-322D-5E611349652E}" v="417" dt="2023-10-27T23:46:19.278"/>
    <p1510:client id="{573B1CE8-93CB-4072-6C62-81F1DB01226A}" v="518" dt="2023-10-28T02:53:58.371"/>
    <p1510:client id="{737DDDC6-C813-4FF9-BB80-DF4F61D6173A}" v="2" dt="2023-10-28T02:44:18.959"/>
    <p1510:client id="{75576D66-307C-4DF9-84BE-8F091AFB686D}" v="2481" dt="2023-10-28T02:48:03.499"/>
    <p1510:client id="{AEC20249-B7B4-48CB-85BB-AFC7479F173E}" v="20" dt="2023-10-28T02:53:45.0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2" d="100"/>
          <a:sy n="82" d="100"/>
        </p:scale>
        <p:origin x="7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EB0587-DB30-4282-8CB8-206D6057953E}" type="datetimeFigureOut">
              <a:rPr lang="en-CA" smtClean="0"/>
              <a:t>2023-11-26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345337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EB0587-DB30-4282-8CB8-206D6057953E}" type="datetimeFigureOut">
              <a:rPr lang="en-CA" smtClean="0"/>
              <a:t>2023-11-26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2948784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EB0587-DB30-4282-8CB8-206D6057953E}" type="datetimeFigureOut">
              <a:rPr lang="en-CA" smtClean="0"/>
              <a:t>2023-11-26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238310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EB0587-DB30-4282-8CB8-206D6057953E}" type="datetimeFigureOut">
              <a:rPr lang="en-CA" smtClean="0"/>
              <a:t>2023-11-26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2192993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EB0587-DB30-4282-8CB8-206D6057953E}" type="datetimeFigureOut">
              <a:rPr lang="en-CA" smtClean="0"/>
              <a:t>2023-11-26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3806285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EB0587-DB30-4282-8CB8-206D6057953E}" type="datetimeFigureOut">
              <a:rPr lang="en-CA" smtClean="0"/>
              <a:t>2023-11-26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941178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EB0587-DB30-4282-8CB8-206D6057953E}" type="datetimeFigureOut">
              <a:rPr lang="en-CA" smtClean="0"/>
              <a:t>2023-11-26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27710190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EB0587-DB30-4282-8CB8-206D6057953E}" type="datetimeFigureOut">
              <a:rPr lang="en-CA" smtClean="0"/>
              <a:t>2023-11-26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3243524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EB0587-DB30-4282-8CB8-206D6057953E}" type="datetimeFigureOut">
              <a:rPr lang="en-CA" smtClean="0"/>
              <a:t>2023-11-26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3945320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EB0587-DB30-4282-8CB8-206D6057953E}" type="datetimeFigureOut">
              <a:rPr lang="en-CA" smtClean="0"/>
              <a:t>2023-11-26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378784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EB0587-DB30-4282-8CB8-206D6057953E}" type="datetimeFigureOut">
              <a:rPr lang="en-CA" smtClean="0"/>
              <a:t>2023-11-26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5A356159-5D5A-49F3-A029-25313A48D4BB}" type="slidenum">
              <a:rPr lang="en-CA" smtClean="0"/>
              <a:t>‹#›</a:t>
            </a:fld>
            <a:endParaRPr lang="en-CA"/>
          </a:p>
        </p:txBody>
      </p:sp>
    </p:spTree>
    <p:extLst>
      <p:ext uri="{BB962C8B-B14F-4D97-AF65-F5344CB8AC3E}">
        <p14:creationId xmlns:p14="http://schemas.microsoft.com/office/powerpoint/2010/main" val="347472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EB0587-DB30-4282-8CB8-206D6057953E}" type="datetimeFigureOut">
              <a:rPr lang="en-CA" smtClean="0"/>
              <a:t>2023-11-26</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356159-5D5A-49F3-A029-25313A48D4BB}" type="slidenum">
              <a:rPr lang="en-CA" smtClean="0"/>
              <a:t>‹#›</a:t>
            </a:fld>
            <a:endParaRPr lang="en-CA"/>
          </a:p>
        </p:txBody>
      </p:sp>
    </p:spTree>
    <p:extLst>
      <p:ext uri="{BB962C8B-B14F-4D97-AF65-F5344CB8AC3E}">
        <p14:creationId xmlns:p14="http://schemas.microsoft.com/office/powerpoint/2010/main" val="37202677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cs.dal.ca/courses/2023-fall/csci-5308/Group12" TargetMode="External"/><Relationship Id="rId2" Type="http://schemas.openxmlformats.org/officeDocument/2006/relationships/hyperlink" Target="http://172.17.0.73:8073/"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cs.dal.ca/courses/2023-fall/csci-5308/Group12/-/issues/15#top"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1430694" y="-463841"/>
            <a:ext cx="9144000" cy="2387600"/>
          </a:xfrm>
        </p:spPr>
        <p:txBody>
          <a:bodyPr/>
          <a:lstStyle/>
          <a:p>
            <a:r>
              <a:rPr lang="en-US" dirty="0">
                <a:solidFill>
                  <a:schemeClr val="accent5">
                    <a:lumMod val="60000"/>
                    <a:lumOff val="40000"/>
                  </a:schemeClr>
                </a:solidFill>
              </a:rPr>
              <a:t>Code </a:t>
            </a:r>
            <a:r>
              <a:rPr lang="en-US" dirty="0" err="1">
                <a:solidFill>
                  <a:schemeClr val="accent5">
                    <a:lumMod val="60000"/>
                    <a:lumOff val="40000"/>
                  </a:schemeClr>
                </a:solidFill>
              </a:rPr>
              <a:t>Insighter</a:t>
            </a:r>
            <a:endParaRPr lang="en-CA" dirty="0">
              <a:solidFill>
                <a:schemeClr val="accent5">
                  <a:lumMod val="60000"/>
                  <a:lumOff val="40000"/>
                </a:schemeClr>
              </a:solidFill>
            </a:endParaRPr>
          </a:p>
        </p:txBody>
      </p:sp>
      <p:sp>
        <p:nvSpPr>
          <p:cNvPr id="3" name="Subtitle 2">
            <a:extLst>
              <a:ext uri="{FF2B5EF4-FFF2-40B4-BE49-F238E27FC236}">
                <a16:creationId xmlns:a16="http://schemas.microsoft.com/office/drawing/2014/main" id="{C243132F-3FA7-A0FE-C8FB-F3E7D7175C89}"/>
              </a:ext>
            </a:extLst>
          </p:cNvPr>
          <p:cNvSpPr>
            <a:spLocks noGrp="1"/>
          </p:cNvSpPr>
          <p:nvPr>
            <p:ph type="subTitle" idx="1"/>
          </p:nvPr>
        </p:nvSpPr>
        <p:spPr>
          <a:xfrm>
            <a:off x="1430694" y="2370397"/>
            <a:ext cx="9144000" cy="4170362"/>
          </a:xfrm>
        </p:spPr>
        <p:txBody>
          <a:bodyPr vert="horz" lIns="91440" tIns="45720" rIns="91440" bIns="45720" rtlCol="0" anchor="t">
            <a:normAutofit fontScale="92500"/>
          </a:bodyPr>
          <a:lstStyle/>
          <a:p>
            <a:r>
              <a:rPr lang="en-US" dirty="0"/>
              <a:t>Group-12</a:t>
            </a:r>
          </a:p>
          <a:p>
            <a:endParaRPr lang="en-US" dirty="0"/>
          </a:p>
          <a:p>
            <a:pPr algn="l"/>
            <a:r>
              <a:rPr lang="en-US" dirty="0">
                <a:cs typeface="Calibri"/>
              </a:rPr>
              <a:t>Project Live Link: </a:t>
            </a:r>
            <a:r>
              <a:rPr lang="en-CA" dirty="0">
                <a:effectLst/>
                <a:hlinkClick r:id="rId2" tooltip="http://172.17.0.73:8073/"/>
              </a:rPr>
              <a:t>http://172.17.0.73:8073/</a:t>
            </a:r>
            <a:endParaRPr lang="en-US" dirty="0">
              <a:cs typeface="Calibri"/>
            </a:endParaRPr>
          </a:p>
          <a:p>
            <a:pPr algn="l"/>
            <a:r>
              <a:rPr lang="en-US" dirty="0">
                <a:cs typeface="Calibri"/>
              </a:rPr>
              <a:t>Repository Link: </a:t>
            </a:r>
            <a:r>
              <a:rPr lang="en-US" dirty="0">
                <a:ea typeface="+mn-lt"/>
                <a:cs typeface="+mn-lt"/>
                <a:hlinkClick r:id="rId3"/>
              </a:rPr>
              <a:t>https://git.cs.dal.ca/courses/2023-fall/csci-5308/Group12</a:t>
            </a:r>
          </a:p>
          <a:p>
            <a:pPr algn="l"/>
            <a:endParaRPr lang="en-US" dirty="0">
              <a:cs typeface="Calibri"/>
            </a:endParaRPr>
          </a:p>
          <a:p>
            <a:pPr algn="l"/>
            <a:r>
              <a:rPr lang="en-US" sz="1600" dirty="0">
                <a:cs typeface="Calibri"/>
              </a:rPr>
              <a:t>Dev Team:							Client team:</a:t>
            </a:r>
          </a:p>
          <a:p>
            <a:pPr algn="l"/>
            <a:r>
              <a:rPr lang="en-US" sz="1600" dirty="0">
                <a:cs typeface="Calibri"/>
              </a:rPr>
              <a:t>Nisarg </a:t>
            </a:r>
            <a:r>
              <a:rPr lang="en-US" sz="1600" dirty="0" err="1">
                <a:cs typeface="Calibri"/>
              </a:rPr>
              <a:t>Khacharia</a:t>
            </a:r>
            <a:r>
              <a:rPr lang="en-US" sz="1600" dirty="0">
                <a:cs typeface="Calibri"/>
              </a:rPr>
              <a:t> (B00959791)					</a:t>
            </a:r>
            <a:r>
              <a:rPr lang="en-CA" sz="1600" dirty="0">
                <a:cs typeface="Calibri"/>
              </a:rPr>
              <a:t>Kunal Makwana(B00961220)</a:t>
            </a:r>
            <a:endParaRPr lang="en-US" sz="1600" dirty="0">
              <a:cs typeface="Calibri"/>
            </a:endParaRPr>
          </a:p>
          <a:p>
            <a:pPr algn="l"/>
            <a:r>
              <a:rPr lang="en-US" sz="1600" dirty="0">
                <a:cs typeface="Calibri"/>
              </a:rPr>
              <a:t>Pooja Chauhan (B00971297)					</a:t>
            </a:r>
            <a:r>
              <a:rPr lang="en-CA" sz="1600" dirty="0">
                <a:cs typeface="Calibri"/>
              </a:rPr>
              <a:t>Namrata Bhaumik (B00957053)</a:t>
            </a:r>
            <a:endParaRPr lang="en-US" sz="1600" dirty="0">
              <a:cs typeface="Calibri"/>
            </a:endParaRPr>
          </a:p>
          <a:p>
            <a:pPr algn="l"/>
            <a:r>
              <a:rPr lang="en-US" sz="1600" dirty="0">
                <a:cs typeface="Calibri"/>
              </a:rPr>
              <a:t>Pratik </a:t>
            </a:r>
            <a:r>
              <a:rPr lang="en-US" sz="1600" dirty="0" err="1">
                <a:cs typeface="Calibri"/>
              </a:rPr>
              <a:t>Sakaria</a:t>
            </a:r>
            <a:r>
              <a:rPr lang="en-US" sz="1600" dirty="0">
                <a:cs typeface="Calibri"/>
              </a:rPr>
              <a:t> (B00954261)					</a:t>
            </a:r>
            <a:r>
              <a:rPr lang="en-CA" sz="1600" dirty="0" err="1">
                <a:cs typeface="Calibri"/>
              </a:rPr>
              <a:t>Shahroz</a:t>
            </a:r>
            <a:r>
              <a:rPr lang="en-CA" sz="1600" dirty="0">
                <a:cs typeface="Calibri"/>
              </a:rPr>
              <a:t> Ahmad (B00950011)</a:t>
            </a:r>
            <a:endParaRPr lang="en-US" sz="1600" dirty="0">
              <a:cs typeface="Calibri"/>
            </a:endParaRPr>
          </a:p>
          <a:p>
            <a:pPr algn="l"/>
            <a:r>
              <a:rPr lang="en-US" sz="1600" dirty="0">
                <a:cs typeface="Calibri"/>
              </a:rPr>
              <a:t>Sameer </a:t>
            </a:r>
            <a:r>
              <a:rPr lang="en-US" sz="1600" dirty="0" err="1">
                <a:cs typeface="Calibri"/>
              </a:rPr>
              <a:t>Amesara</a:t>
            </a:r>
            <a:r>
              <a:rPr lang="en-US" sz="1600" dirty="0">
                <a:cs typeface="Calibri"/>
              </a:rPr>
              <a:t> (B00961209)					</a:t>
            </a:r>
            <a:r>
              <a:rPr lang="en-CA" sz="1600" dirty="0" err="1">
                <a:cs typeface="Calibri"/>
              </a:rPr>
              <a:t>Tijilkumar</a:t>
            </a:r>
            <a:r>
              <a:rPr lang="en-CA" sz="1600" dirty="0">
                <a:cs typeface="Calibri"/>
              </a:rPr>
              <a:t> Parmar (B00953583)</a:t>
            </a:r>
            <a:endParaRPr lang="en-US" sz="1600" dirty="0">
              <a:cs typeface="Calibri"/>
            </a:endParaRPr>
          </a:p>
          <a:p>
            <a:pPr algn="l"/>
            <a:r>
              <a:rPr lang="en-US" sz="1600" dirty="0" err="1">
                <a:cs typeface="Calibri"/>
              </a:rPr>
              <a:t>Zeel</a:t>
            </a:r>
            <a:r>
              <a:rPr lang="en-US" sz="1600" dirty="0">
                <a:cs typeface="Calibri"/>
              </a:rPr>
              <a:t> </a:t>
            </a:r>
            <a:r>
              <a:rPr lang="en-US" sz="1600" dirty="0" err="1">
                <a:cs typeface="Calibri"/>
              </a:rPr>
              <a:t>Ravalani</a:t>
            </a:r>
            <a:r>
              <a:rPr lang="en-US" sz="1600" dirty="0">
                <a:cs typeface="Calibri"/>
              </a:rPr>
              <a:t> (B00917373)</a:t>
            </a:r>
          </a:p>
        </p:txBody>
      </p:sp>
    </p:spTree>
    <p:extLst>
      <p:ext uri="{BB962C8B-B14F-4D97-AF65-F5344CB8AC3E}">
        <p14:creationId xmlns:p14="http://schemas.microsoft.com/office/powerpoint/2010/main" val="2582852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532844" y="-47468"/>
            <a:ext cx="7684395" cy="1099713"/>
          </a:xfrm>
        </p:spPr>
        <p:txBody>
          <a:bodyPr/>
          <a:lstStyle/>
          <a:p>
            <a:r>
              <a:rPr lang="en-US" dirty="0">
                <a:solidFill>
                  <a:schemeClr val="accent5">
                    <a:lumMod val="60000"/>
                    <a:lumOff val="40000"/>
                  </a:schemeClr>
                </a:solidFill>
              </a:rPr>
              <a:t> Pooja’s Contribution </a:t>
            </a:r>
            <a:endParaRPr lang="en-CA" dirty="0">
              <a:solidFill>
                <a:schemeClr val="accent5">
                  <a:lumMod val="60000"/>
                  <a:lumOff val="40000"/>
                </a:schemeClr>
              </a:solidFill>
              <a:cs typeface="Calibri Light"/>
            </a:endParaRPr>
          </a:p>
        </p:txBody>
      </p:sp>
      <p:pic>
        <p:nvPicPr>
          <p:cNvPr id="6" name="Picture 5">
            <a:extLst>
              <a:ext uri="{FF2B5EF4-FFF2-40B4-BE49-F238E27FC236}">
                <a16:creationId xmlns:a16="http://schemas.microsoft.com/office/drawing/2014/main" id="{CA557FB1-1724-FF07-3416-0ECD3C116261}"/>
              </a:ext>
            </a:extLst>
          </p:cNvPr>
          <p:cNvPicPr>
            <a:picLocks noChangeAspect="1"/>
          </p:cNvPicPr>
          <p:nvPr/>
        </p:nvPicPr>
        <p:blipFill>
          <a:blip r:embed="rId2"/>
          <a:stretch>
            <a:fillRect/>
          </a:stretch>
        </p:blipFill>
        <p:spPr>
          <a:xfrm>
            <a:off x="1278293" y="1052245"/>
            <a:ext cx="10217239" cy="5571300"/>
          </a:xfrm>
          <a:prstGeom prst="rect">
            <a:avLst/>
          </a:prstGeom>
        </p:spPr>
      </p:pic>
    </p:spTree>
    <p:extLst>
      <p:ext uri="{BB962C8B-B14F-4D97-AF65-F5344CB8AC3E}">
        <p14:creationId xmlns:p14="http://schemas.microsoft.com/office/powerpoint/2010/main" val="3359064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532844" y="-47468"/>
            <a:ext cx="7684395" cy="1099713"/>
          </a:xfrm>
        </p:spPr>
        <p:txBody>
          <a:bodyPr/>
          <a:lstStyle/>
          <a:p>
            <a:r>
              <a:rPr lang="en-US" dirty="0">
                <a:solidFill>
                  <a:schemeClr val="accent5">
                    <a:lumMod val="60000"/>
                    <a:lumOff val="40000"/>
                  </a:schemeClr>
                </a:solidFill>
              </a:rPr>
              <a:t> Pooja’s Contribution </a:t>
            </a:r>
            <a:endParaRPr lang="en-CA" dirty="0">
              <a:solidFill>
                <a:schemeClr val="accent5">
                  <a:lumMod val="60000"/>
                  <a:lumOff val="40000"/>
                </a:schemeClr>
              </a:solidFill>
              <a:cs typeface="Calibri Light"/>
            </a:endParaRPr>
          </a:p>
        </p:txBody>
      </p:sp>
      <p:graphicFrame>
        <p:nvGraphicFramePr>
          <p:cNvPr id="4" name="Table 3">
            <a:extLst>
              <a:ext uri="{FF2B5EF4-FFF2-40B4-BE49-F238E27FC236}">
                <a16:creationId xmlns:a16="http://schemas.microsoft.com/office/drawing/2014/main" id="{F3E08B11-48EF-71CD-42DE-D6230233C37B}"/>
              </a:ext>
            </a:extLst>
          </p:cNvPr>
          <p:cNvGraphicFramePr>
            <a:graphicFrameLocks noGrp="1"/>
          </p:cNvGraphicFramePr>
          <p:nvPr>
            <p:extLst>
              <p:ext uri="{D42A27DB-BD31-4B8C-83A1-F6EECF244321}">
                <p14:modId xmlns:p14="http://schemas.microsoft.com/office/powerpoint/2010/main" val="673649981"/>
              </p:ext>
            </p:extLst>
          </p:nvPr>
        </p:nvGraphicFramePr>
        <p:xfrm>
          <a:off x="2873828" y="1052245"/>
          <a:ext cx="7249886" cy="5262466"/>
        </p:xfrm>
        <a:graphic>
          <a:graphicData uri="http://schemas.openxmlformats.org/drawingml/2006/table">
            <a:tbl>
              <a:tblPr firstRow="1" firstCol="1" bandRow="1">
                <a:tableStyleId>{5C22544A-7EE6-4342-B048-85BDC9FD1C3A}</a:tableStyleId>
              </a:tblPr>
              <a:tblGrid>
                <a:gridCol w="2732034">
                  <a:extLst>
                    <a:ext uri="{9D8B030D-6E8A-4147-A177-3AD203B41FA5}">
                      <a16:colId xmlns:a16="http://schemas.microsoft.com/office/drawing/2014/main" val="505197460"/>
                    </a:ext>
                  </a:extLst>
                </a:gridCol>
                <a:gridCol w="2292244">
                  <a:extLst>
                    <a:ext uri="{9D8B030D-6E8A-4147-A177-3AD203B41FA5}">
                      <a16:colId xmlns:a16="http://schemas.microsoft.com/office/drawing/2014/main" val="2794854812"/>
                    </a:ext>
                  </a:extLst>
                </a:gridCol>
                <a:gridCol w="2225608">
                  <a:extLst>
                    <a:ext uri="{9D8B030D-6E8A-4147-A177-3AD203B41FA5}">
                      <a16:colId xmlns:a16="http://schemas.microsoft.com/office/drawing/2014/main" val="896448985"/>
                    </a:ext>
                  </a:extLst>
                </a:gridCol>
              </a:tblGrid>
              <a:tr h="233791">
                <a:tc>
                  <a:txBody>
                    <a:bodyPr/>
                    <a:lstStyle/>
                    <a:p>
                      <a:pPr>
                        <a:lnSpc>
                          <a:spcPct val="107000"/>
                        </a:lnSpc>
                        <a:spcAft>
                          <a:spcPts val="800"/>
                        </a:spcAft>
                      </a:pPr>
                      <a:r>
                        <a:rPr lang="en-CA" sz="1100" kern="100">
                          <a:effectLst/>
                        </a:rPr>
                        <a:t>Task</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Story</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Points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9106252"/>
                  </a:ext>
                </a:extLst>
              </a:tr>
              <a:tr h="478406">
                <a:tc>
                  <a:txBody>
                    <a:bodyPr/>
                    <a:lstStyle/>
                    <a:p>
                      <a:pPr>
                        <a:lnSpc>
                          <a:spcPct val="107000"/>
                        </a:lnSpc>
                        <a:spcAft>
                          <a:spcPts val="800"/>
                        </a:spcAft>
                      </a:pPr>
                      <a:r>
                        <a:rPr lang="en-CA" sz="1100" kern="100">
                          <a:effectLst/>
                        </a:rPr>
                        <a:t>UI for Login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Login and authentication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3131982"/>
                  </a:ext>
                </a:extLst>
              </a:tr>
              <a:tr h="233791">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Insights From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3905877"/>
                  </a:ext>
                </a:extLst>
              </a:tr>
              <a:tr h="478406">
                <a:tc>
                  <a:txBody>
                    <a:bodyPr/>
                    <a:lstStyle/>
                    <a:p>
                      <a:pPr>
                        <a:lnSpc>
                          <a:spcPct val="107000"/>
                        </a:lnSpc>
                        <a:spcAft>
                          <a:spcPts val="800"/>
                        </a:spcAft>
                      </a:pPr>
                      <a:r>
                        <a:rPr lang="en-CA" sz="1100" kern="100">
                          <a:effectLst/>
                        </a:rPr>
                        <a:t>End-to-end integration with dynamic repo data</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Insights From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932290"/>
                  </a:ext>
                </a:extLst>
              </a:tr>
              <a:tr h="233791">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Collaboration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01615947"/>
                  </a:ext>
                </a:extLst>
              </a:tr>
              <a:tr h="233791">
                <a:tc>
                  <a:txBody>
                    <a:bodyPr/>
                    <a:lstStyle/>
                    <a:p>
                      <a:pPr>
                        <a:lnSpc>
                          <a:spcPct val="107000"/>
                        </a:lnSpc>
                        <a:spcAft>
                          <a:spcPts val="800"/>
                        </a:spcAft>
                      </a:pPr>
                      <a:r>
                        <a:rPr lang="en-CA" sz="1100" kern="100">
                          <a:effectLst/>
                        </a:rPr>
                        <a:t>Prompt Engineering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Collaboration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23766762"/>
                  </a:ext>
                </a:extLst>
              </a:tr>
              <a:tr h="478406">
                <a:tc>
                  <a:txBody>
                    <a:bodyPr/>
                    <a:lstStyle/>
                    <a:p>
                      <a:pPr>
                        <a:lnSpc>
                          <a:spcPct val="107000"/>
                        </a:lnSpc>
                        <a:spcAft>
                          <a:spcPts val="800"/>
                        </a:spcAft>
                      </a:pPr>
                      <a:r>
                        <a:rPr lang="en-CA" sz="1100" kern="100">
                          <a:effectLst/>
                        </a:rPr>
                        <a:t>Development and Integration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Collaboration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24458142"/>
                  </a:ext>
                </a:extLst>
              </a:tr>
              <a:tr h="723021">
                <a:tc>
                  <a:txBody>
                    <a:bodyPr/>
                    <a:lstStyle/>
                    <a:p>
                      <a:pPr>
                        <a:lnSpc>
                          <a:spcPct val="107000"/>
                        </a:lnSpc>
                        <a:spcAft>
                          <a:spcPts val="800"/>
                        </a:spcAft>
                      </a:pPr>
                      <a:r>
                        <a:rPr lang="en-CA" sz="1100" kern="100">
                          <a:effectLst/>
                        </a:rPr>
                        <a:t>Add UI part for dependency Version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Dependency Version Compatibility Insights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0741017"/>
                  </a:ext>
                </a:extLst>
              </a:tr>
              <a:tr h="723021">
                <a:tc>
                  <a:txBody>
                    <a:bodyPr/>
                    <a:lstStyle/>
                    <a:p>
                      <a:pPr>
                        <a:lnSpc>
                          <a:spcPct val="107000"/>
                        </a:lnSpc>
                        <a:spcAft>
                          <a:spcPts val="800"/>
                        </a:spcAft>
                      </a:pPr>
                      <a:r>
                        <a:rPr lang="en-CA" sz="1100" kern="100">
                          <a:effectLst/>
                        </a:rPr>
                        <a:t>Retrieve pom.xml from the source code for filter artifactID and versions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Dependency Version Compatibility Insights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9355440"/>
                  </a:ext>
                </a:extLst>
              </a:tr>
              <a:tr h="723021">
                <a:tc>
                  <a:txBody>
                    <a:bodyPr/>
                    <a:lstStyle/>
                    <a:p>
                      <a:pPr>
                        <a:lnSpc>
                          <a:spcPct val="107000"/>
                        </a:lnSpc>
                        <a:spcAft>
                          <a:spcPts val="800"/>
                        </a:spcAft>
                      </a:pPr>
                      <a:r>
                        <a:rPr lang="en-CA" sz="1100" kern="100">
                          <a:effectLst/>
                        </a:rPr>
                        <a:t>check for pom.xml from Open PRs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Dependency Version Compatibility Insights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713848"/>
                  </a:ext>
                </a:extLst>
              </a:tr>
              <a:tr h="723021">
                <a:tc>
                  <a:txBody>
                    <a:bodyPr/>
                    <a:lstStyle/>
                    <a:p>
                      <a:pPr>
                        <a:lnSpc>
                          <a:spcPct val="107000"/>
                        </a:lnSpc>
                        <a:spcAft>
                          <a:spcPts val="800"/>
                        </a:spcAft>
                      </a:pPr>
                      <a:r>
                        <a:rPr lang="en-CA" sz="1100" kern="100">
                          <a:effectLst/>
                        </a:rPr>
                        <a:t>Integrate and UI with the backend</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Dependency Version Compatibility Insights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1</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1834720"/>
                  </a:ext>
                </a:extLst>
              </a:tr>
            </a:tbl>
          </a:graphicData>
        </a:graphic>
      </p:graphicFrame>
    </p:spTree>
    <p:extLst>
      <p:ext uri="{BB962C8B-B14F-4D97-AF65-F5344CB8AC3E}">
        <p14:creationId xmlns:p14="http://schemas.microsoft.com/office/powerpoint/2010/main" val="412733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532844" y="-47468"/>
            <a:ext cx="7684395" cy="1099713"/>
          </a:xfrm>
        </p:spPr>
        <p:txBody>
          <a:bodyPr/>
          <a:lstStyle/>
          <a:p>
            <a:r>
              <a:rPr lang="en-US" dirty="0">
                <a:solidFill>
                  <a:schemeClr val="accent5">
                    <a:lumMod val="60000"/>
                    <a:lumOff val="40000"/>
                  </a:schemeClr>
                </a:solidFill>
              </a:rPr>
              <a:t> Pratik’s Contribution </a:t>
            </a:r>
            <a:endParaRPr lang="en-CA" dirty="0">
              <a:solidFill>
                <a:schemeClr val="accent5">
                  <a:lumMod val="60000"/>
                  <a:lumOff val="40000"/>
                </a:schemeClr>
              </a:solidFill>
              <a:cs typeface="Calibri Light"/>
            </a:endParaRPr>
          </a:p>
        </p:txBody>
      </p:sp>
      <p:pic>
        <p:nvPicPr>
          <p:cNvPr id="7" name="Picture 6">
            <a:extLst>
              <a:ext uri="{FF2B5EF4-FFF2-40B4-BE49-F238E27FC236}">
                <a16:creationId xmlns:a16="http://schemas.microsoft.com/office/drawing/2014/main" id="{B9A99960-1764-D177-FF86-786572D4071B}"/>
              </a:ext>
            </a:extLst>
          </p:cNvPr>
          <p:cNvPicPr>
            <a:picLocks noChangeAspect="1"/>
          </p:cNvPicPr>
          <p:nvPr/>
        </p:nvPicPr>
        <p:blipFill>
          <a:blip r:embed="rId2"/>
          <a:stretch>
            <a:fillRect/>
          </a:stretch>
        </p:blipFill>
        <p:spPr>
          <a:xfrm>
            <a:off x="1315615" y="945008"/>
            <a:ext cx="10074628" cy="5605528"/>
          </a:xfrm>
          <a:prstGeom prst="rect">
            <a:avLst/>
          </a:prstGeom>
        </p:spPr>
      </p:pic>
    </p:spTree>
    <p:extLst>
      <p:ext uri="{BB962C8B-B14F-4D97-AF65-F5344CB8AC3E}">
        <p14:creationId xmlns:p14="http://schemas.microsoft.com/office/powerpoint/2010/main" val="2097872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253802" y="-383370"/>
            <a:ext cx="7684395" cy="1099713"/>
          </a:xfrm>
        </p:spPr>
        <p:txBody>
          <a:bodyPr>
            <a:normAutofit/>
          </a:bodyPr>
          <a:lstStyle/>
          <a:p>
            <a:r>
              <a:rPr lang="en-US" sz="4800">
                <a:solidFill>
                  <a:schemeClr val="accent5">
                    <a:lumMod val="60000"/>
                    <a:lumOff val="40000"/>
                  </a:schemeClr>
                </a:solidFill>
              </a:rPr>
              <a:t> Pratik’s Contribution </a:t>
            </a:r>
            <a:endParaRPr lang="en-CA" sz="4800" dirty="0">
              <a:solidFill>
                <a:schemeClr val="accent5">
                  <a:lumMod val="60000"/>
                  <a:lumOff val="40000"/>
                </a:schemeClr>
              </a:solidFill>
              <a:cs typeface="Calibri Light"/>
            </a:endParaRPr>
          </a:p>
        </p:txBody>
      </p:sp>
      <p:graphicFrame>
        <p:nvGraphicFramePr>
          <p:cNvPr id="5" name="Table 4">
            <a:extLst>
              <a:ext uri="{FF2B5EF4-FFF2-40B4-BE49-F238E27FC236}">
                <a16:creationId xmlns:a16="http://schemas.microsoft.com/office/drawing/2014/main" id="{B106A1F5-6000-100B-47E0-165B7164B59D}"/>
              </a:ext>
            </a:extLst>
          </p:cNvPr>
          <p:cNvGraphicFramePr>
            <a:graphicFrameLocks noGrp="1"/>
          </p:cNvGraphicFramePr>
          <p:nvPr>
            <p:extLst>
              <p:ext uri="{D42A27DB-BD31-4B8C-83A1-F6EECF244321}">
                <p14:modId xmlns:p14="http://schemas.microsoft.com/office/powerpoint/2010/main" val="3747002163"/>
              </p:ext>
            </p:extLst>
          </p:nvPr>
        </p:nvGraphicFramePr>
        <p:xfrm>
          <a:off x="3440482" y="802433"/>
          <a:ext cx="5694188" cy="5770710"/>
        </p:xfrm>
        <a:graphic>
          <a:graphicData uri="http://schemas.openxmlformats.org/drawingml/2006/table">
            <a:tbl>
              <a:tblPr firstRow="1" firstCol="1" bandRow="1">
                <a:tableStyleId>{5C22544A-7EE6-4342-B048-85BDC9FD1C3A}</a:tableStyleId>
              </a:tblPr>
              <a:tblGrid>
                <a:gridCol w="1897792">
                  <a:extLst>
                    <a:ext uri="{9D8B030D-6E8A-4147-A177-3AD203B41FA5}">
                      <a16:colId xmlns:a16="http://schemas.microsoft.com/office/drawing/2014/main" val="938094642"/>
                    </a:ext>
                  </a:extLst>
                </a:gridCol>
                <a:gridCol w="1897792">
                  <a:extLst>
                    <a:ext uri="{9D8B030D-6E8A-4147-A177-3AD203B41FA5}">
                      <a16:colId xmlns:a16="http://schemas.microsoft.com/office/drawing/2014/main" val="2812196527"/>
                    </a:ext>
                  </a:extLst>
                </a:gridCol>
                <a:gridCol w="1898604">
                  <a:extLst>
                    <a:ext uri="{9D8B030D-6E8A-4147-A177-3AD203B41FA5}">
                      <a16:colId xmlns:a16="http://schemas.microsoft.com/office/drawing/2014/main" val="3954001378"/>
                    </a:ext>
                  </a:extLst>
                </a:gridCol>
              </a:tblGrid>
              <a:tr h="261644">
                <a:tc>
                  <a:txBody>
                    <a:bodyPr/>
                    <a:lstStyle/>
                    <a:p>
                      <a:pPr>
                        <a:lnSpc>
                          <a:spcPct val="107000"/>
                        </a:lnSpc>
                        <a:spcAft>
                          <a:spcPts val="800"/>
                        </a:spcAft>
                      </a:pPr>
                      <a:r>
                        <a:rPr lang="en-CA" sz="1100" kern="100">
                          <a:effectLst/>
                        </a:rPr>
                        <a:t>Task</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Story</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Points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0857317"/>
                  </a:ext>
                </a:extLst>
              </a:tr>
              <a:tr h="535402">
                <a:tc>
                  <a:txBody>
                    <a:bodyPr/>
                    <a:lstStyle/>
                    <a:p>
                      <a:pPr>
                        <a:lnSpc>
                          <a:spcPct val="107000"/>
                        </a:lnSpc>
                        <a:spcAft>
                          <a:spcPts val="800"/>
                        </a:spcAft>
                      </a:pPr>
                      <a:r>
                        <a:rPr lang="en-CA" sz="1100" kern="100">
                          <a:effectLst/>
                        </a:rPr>
                        <a:t>Exploring GitHub APIs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Dashboard for individual repositories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8422143"/>
                  </a:ext>
                </a:extLst>
              </a:tr>
              <a:tr h="535402">
                <a:tc>
                  <a:txBody>
                    <a:bodyPr/>
                    <a:lstStyle/>
                    <a:p>
                      <a:pPr>
                        <a:lnSpc>
                          <a:spcPct val="107000"/>
                        </a:lnSpc>
                        <a:spcAft>
                          <a:spcPts val="800"/>
                        </a:spcAft>
                      </a:pPr>
                      <a:r>
                        <a:rPr lang="en-CA" sz="1100" kern="100">
                          <a:effectLst/>
                        </a:rPr>
                        <a:t>Provide repository data for the backend</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Dashboard for individual repositories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25997206"/>
                  </a:ext>
                </a:extLst>
              </a:tr>
              <a:tr h="809159">
                <a:tc>
                  <a:txBody>
                    <a:bodyPr/>
                    <a:lstStyle/>
                    <a:p>
                      <a:pPr>
                        <a:lnSpc>
                          <a:spcPct val="107000"/>
                        </a:lnSpc>
                        <a:spcAft>
                          <a:spcPts val="800"/>
                        </a:spcAft>
                      </a:pPr>
                      <a:r>
                        <a:rPr lang="en-CA" sz="1100" kern="100">
                          <a:effectLst/>
                        </a:rPr>
                        <a:t>Integration of repository data with dashboard</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Dashboard for individual repositories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2865545"/>
                  </a:ext>
                </a:extLst>
              </a:tr>
              <a:tr h="261644">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Collaboration Analysis</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7054349"/>
                  </a:ext>
                </a:extLst>
              </a:tr>
              <a:tr h="261644">
                <a:tc>
                  <a:txBody>
                    <a:bodyPr/>
                    <a:lstStyle/>
                    <a:p>
                      <a:pPr>
                        <a:lnSpc>
                          <a:spcPct val="107000"/>
                        </a:lnSpc>
                        <a:spcAft>
                          <a:spcPts val="800"/>
                        </a:spcAft>
                      </a:pPr>
                      <a:r>
                        <a:rPr lang="en-CA" sz="1100" kern="100">
                          <a:effectLst/>
                        </a:rPr>
                        <a:t>Prompt Engineering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Collaboration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0.5</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2141158"/>
                  </a:ext>
                </a:extLst>
              </a:tr>
              <a:tr h="535402">
                <a:tc>
                  <a:txBody>
                    <a:bodyPr/>
                    <a:lstStyle/>
                    <a:p>
                      <a:pPr>
                        <a:lnSpc>
                          <a:spcPct val="107000"/>
                        </a:lnSpc>
                        <a:spcAft>
                          <a:spcPts val="800"/>
                        </a:spcAft>
                      </a:pPr>
                      <a:r>
                        <a:rPr lang="en-CA" sz="1100" kern="100">
                          <a:effectLst/>
                        </a:rPr>
                        <a:t>Development and Integration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Collaboration Analysis</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86599956"/>
                  </a:ext>
                </a:extLst>
              </a:tr>
              <a:tr h="535402">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Advanced Code Search and Retrieval using LLM</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12242138"/>
                  </a:ext>
                </a:extLst>
              </a:tr>
              <a:tr h="535402">
                <a:tc>
                  <a:txBody>
                    <a:bodyPr/>
                    <a:lstStyle/>
                    <a:p>
                      <a:pPr>
                        <a:lnSpc>
                          <a:spcPct val="107000"/>
                        </a:lnSpc>
                        <a:spcAft>
                          <a:spcPts val="800"/>
                        </a:spcAft>
                      </a:pPr>
                      <a:r>
                        <a:rPr lang="en-CA" sz="1100" kern="100">
                          <a:effectLst/>
                        </a:rPr>
                        <a:t>Prompt Engineering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Advanced Code Search and Retrieval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4197123"/>
                  </a:ext>
                </a:extLst>
              </a:tr>
              <a:tr h="535402">
                <a:tc>
                  <a:txBody>
                    <a:bodyPr/>
                    <a:lstStyle/>
                    <a:p>
                      <a:pPr>
                        <a:lnSpc>
                          <a:spcPct val="107000"/>
                        </a:lnSpc>
                        <a:spcAft>
                          <a:spcPts val="800"/>
                        </a:spcAft>
                      </a:pPr>
                      <a:r>
                        <a:rPr lang="en-CA" sz="1100" kern="100">
                          <a:effectLst/>
                        </a:rPr>
                        <a:t>Development and Integration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Advanced Code Search and Retrieval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25271600"/>
                  </a:ext>
                </a:extLst>
              </a:tr>
              <a:tr h="964207">
                <a:tc>
                  <a:txBody>
                    <a:bodyPr/>
                    <a:lstStyle/>
                    <a:p>
                      <a:pPr>
                        <a:lnSpc>
                          <a:spcPct val="107000"/>
                        </a:lnSpc>
                        <a:spcAft>
                          <a:spcPts val="800"/>
                        </a:spcAft>
                      </a:pPr>
                      <a:r>
                        <a:rPr lang="en-CA" sz="1100" kern="100">
                          <a:effectLst/>
                        </a:rPr>
                        <a:t>API development for fetching repository list from GitHub API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Display User Repositories on Login</a:t>
                      </a:r>
                    </a:p>
                    <a:p>
                      <a:pPr>
                        <a:lnSpc>
                          <a:spcPct val="107000"/>
                        </a:lnSpc>
                        <a:spcAft>
                          <a:spcPts val="800"/>
                        </a:spcAft>
                      </a:pPr>
                      <a:r>
                        <a:rPr lang="en-CA" sz="1100" kern="100">
                          <a:effectLst/>
                        </a:rPr>
                        <a: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1</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1837239"/>
                  </a:ext>
                </a:extLst>
              </a:tr>
            </a:tbl>
          </a:graphicData>
        </a:graphic>
      </p:graphicFrame>
    </p:spTree>
    <p:extLst>
      <p:ext uri="{BB962C8B-B14F-4D97-AF65-F5344CB8AC3E}">
        <p14:creationId xmlns:p14="http://schemas.microsoft.com/office/powerpoint/2010/main" val="1601457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532844" y="-47468"/>
            <a:ext cx="7684395" cy="1099713"/>
          </a:xfrm>
        </p:spPr>
        <p:txBody>
          <a:bodyPr/>
          <a:lstStyle/>
          <a:p>
            <a:r>
              <a:rPr lang="en-US" dirty="0">
                <a:solidFill>
                  <a:schemeClr val="accent5">
                    <a:lumMod val="60000"/>
                    <a:lumOff val="40000"/>
                  </a:schemeClr>
                </a:solidFill>
              </a:rPr>
              <a:t> Sameer’s Contribution </a:t>
            </a:r>
            <a:endParaRPr lang="en-CA" dirty="0">
              <a:solidFill>
                <a:schemeClr val="accent5">
                  <a:lumMod val="60000"/>
                  <a:lumOff val="40000"/>
                </a:schemeClr>
              </a:solidFill>
              <a:cs typeface="Calibri Light"/>
            </a:endParaRPr>
          </a:p>
        </p:txBody>
      </p:sp>
      <p:pic>
        <p:nvPicPr>
          <p:cNvPr id="7" name="Picture 6">
            <a:extLst>
              <a:ext uri="{FF2B5EF4-FFF2-40B4-BE49-F238E27FC236}">
                <a16:creationId xmlns:a16="http://schemas.microsoft.com/office/drawing/2014/main" id="{3074BD14-967B-562B-4343-26500C615EA1}"/>
              </a:ext>
            </a:extLst>
          </p:cNvPr>
          <p:cNvPicPr>
            <a:picLocks noChangeAspect="1"/>
          </p:cNvPicPr>
          <p:nvPr/>
        </p:nvPicPr>
        <p:blipFill>
          <a:blip r:embed="rId2"/>
          <a:stretch>
            <a:fillRect/>
          </a:stretch>
        </p:blipFill>
        <p:spPr>
          <a:xfrm>
            <a:off x="1054359" y="946464"/>
            <a:ext cx="10664890" cy="5838395"/>
          </a:xfrm>
          <a:prstGeom prst="rect">
            <a:avLst/>
          </a:prstGeom>
        </p:spPr>
      </p:pic>
    </p:spTree>
    <p:extLst>
      <p:ext uri="{BB962C8B-B14F-4D97-AF65-F5344CB8AC3E}">
        <p14:creationId xmlns:p14="http://schemas.microsoft.com/office/powerpoint/2010/main" val="3500856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532844" y="-47468"/>
            <a:ext cx="7684395" cy="1099713"/>
          </a:xfrm>
        </p:spPr>
        <p:txBody>
          <a:bodyPr/>
          <a:lstStyle/>
          <a:p>
            <a:r>
              <a:rPr lang="en-US" dirty="0">
                <a:solidFill>
                  <a:schemeClr val="accent5">
                    <a:lumMod val="60000"/>
                    <a:lumOff val="40000"/>
                  </a:schemeClr>
                </a:solidFill>
              </a:rPr>
              <a:t> Sameer’s Contribution </a:t>
            </a:r>
            <a:endParaRPr lang="en-CA" dirty="0">
              <a:solidFill>
                <a:schemeClr val="accent5">
                  <a:lumMod val="60000"/>
                  <a:lumOff val="40000"/>
                </a:schemeClr>
              </a:solidFill>
              <a:cs typeface="Calibri Light"/>
            </a:endParaRPr>
          </a:p>
        </p:txBody>
      </p:sp>
      <p:graphicFrame>
        <p:nvGraphicFramePr>
          <p:cNvPr id="4" name="Table 3">
            <a:extLst>
              <a:ext uri="{FF2B5EF4-FFF2-40B4-BE49-F238E27FC236}">
                <a16:creationId xmlns:a16="http://schemas.microsoft.com/office/drawing/2014/main" id="{5CABACE3-D2E4-2D32-42D6-68F75EC02A6A}"/>
              </a:ext>
            </a:extLst>
          </p:cNvPr>
          <p:cNvGraphicFramePr>
            <a:graphicFrameLocks noGrp="1"/>
          </p:cNvGraphicFramePr>
          <p:nvPr>
            <p:extLst>
              <p:ext uri="{D42A27DB-BD31-4B8C-83A1-F6EECF244321}">
                <p14:modId xmlns:p14="http://schemas.microsoft.com/office/powerpoint/2010/main" val="1227728129"/>
              </p:ext>
            </p:extLst>
          </p:nvPr>
        </p:nvGraphicFramePr>
        <p:xfrm>
          <a:off x="2761862" y="1240975"/>
          <a:ext cx="6344816" cy="5393088"/>
        </p:xfrm>
        <a:graphic>
          <a:graphicData uri="http://schemas.openxmlformats.org/drawingml/2006/table">
            <a:tbl>
              <a:tblPr firstRow="1" firstCol="1" bandRow="1">
                <a:tableStyleId>{5C22544A-7EE6-4342-B048-85BDC9FD1C3A}</a:tableStyleId>
              </a:tblPr>
              <a:tblGrid>
                <a:gridCol w="2413469">
                  <a:extLst>
                    <a:ext uri="{9D8B030D-6E8A-4147-A177-3AD203B41FA5}">
                      <a16:colId xmlns:a16="http://schemas.microsoft.com/office/drawing/2014/main" val="2273341947"/>
                    </a:ext>
                  </a:extLst>
                </a:gridCol>
                <a:gridCol w="1965253">
                  <a:extLst>
                    <a:ext uri="{9D8B030D-6E8A-4147-A177-3AD203B41FA5}">
                      <a16:colId xmlns:a16="http://schemas.microsoft.com/office/drawing/2014/main" val="806528916"/>
                    </a:ext>
                  </a:extLst>
                </a:gridCol>
                <a:gridCol w="1966094">
                  <a:extLst>
                    <a:ext uri="{9D8B030D-6E8A-4147-A177-3AD203B41FA5}">
                      <a16:colId xmlns:a16="http://schemas.microsoft.com/office/drawing/2014/main" val="2051660958"/>
                    </a:ext>
                  </a:extLst>
                </a:gridCol>
              </a:tblGrid>
              <a:tr h="261777">
                <a:tc>
                  <a:txBody>
                    <a:bodyPr/>
                    <a:lstStyle/>
                    <a:p>
                      <a:pPr>
                        <a:lnSpc>
                          <a:spcPct val="107000"/>
                        </a:lnSpc>
                        <a:spcAft>
                          <a:spcPts val="800"/>
                        </a:spcAft>
                      </a:pPr>
                      <a:r>
                        <a:rPr lang="en-CA" sz="1100" kern="100">
                          <a:effectLst/>
                        </a:rPr>
                        <a:t>Task</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Story</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Points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92091569"/>
                  </a:ext>
                </a:extLst>
              </a:tr>
              <a:tr h="535673">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Custom Code Linting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252063"/>
                  </a:ext>
                </a:extLst>
              </a:tr>
              <a:tr h="535673">
                <a:tc>
                  <a:txBody>
                    <a:bodyPr/>
                    <a:lstStyle/>
                    <a:p>
                      <a:pPr>
                        <a:lnSpc>
                          <a:spcPct val="107000"/>
                        </a:lnSpc>
                        <a:spcAft>
                          <a:spcPts val="800"/>
                        </a:spcAft>
                      </a:pPr>
                      <a:r>
                        <a:rPr lang="en-CA" sz="1100" kern="100">
                          <a:effectLst/>
                        </a:rPr>
                        <a:t>Prompt Engineering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Custom Code Linting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4926834"/>
                  </a:ext>
                </a:extLst>
              </a:tr>
              <a:tr h="535673">
                <a:tc>
                  <a:txBody>
                    <a:bodyPr/>
                    <a:lstStyle/>
                    <a:p>
                      <a:pPr>
                        <a:lnSpc>
                          <a:spcPct val="107000"/>
                        </a:lnSpc>
                        <a:spcAft>
                          <a:spcPts val="800"/>
                        </a:spcAft>
                      </a:pPr>
                      <a:r>
                        <a:rPr lang="en-CA" sz="1100" kern="100">
                          <a:effectLst/>
                        </a:rPr>
                        <a:t>Development and Integration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Custom Code Linting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89894192"/>
                  </a:ext>
                </a:extLst>
              </a:tr>
              <a:tr h="690800">
                <a:tc>
                  <a:txBody>
                    <a:bodyPr/>
                    <a:lstStyle/>
                    <a:p>
                      <a:pPr>
                        <a:lnSpc>
                          <a:spcPct val="107000"/>
                        </a:lnSpc>
                        <a:spcAft>
                          <a:spcPts val="800"/>
                        </a:spcAft>
                      </a:pPr>
                      <a:r>
                        <a:rPr lang="en-CA" sz="1100" kern="100">
                          <a:effectLst/>
                        </a:rPr>
                        <a:t>LLM Insights Wireframe Development</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Insights From LLM</a:t>
                      </a:r>
                    </a:p>
                    <a:p>
                      <a:pPr>
                        <a:lnSpc>
                          <a:spcPct val="107000"/>
                        </a:lnSpc>
                        <a:spcAft>
                          <a:spcPts val="800"/>
                        </a:spcAft>
                      </a:pPr>
                      <a:r>
                        <a:rPr lang="en-CA" sz="1100" kern="100">
                          <a:effectLst/>
                        </a:rPr>
                        <a: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74879087"/>
                  </a:ext>
                </a:extLst>
              </a:tr>
              <a:tr h="690800">
                <a:tc>
                  <a:txBody>
                    <a:bodyPr/>
                    <a:lstStyle/>
                    <a:p>
                      <a:pPr>
                        <a:lnSpc>
                          <a:spcPct val="107000"/>
                        </a:lnSpc>
                        <a:spcAft>
                          <a:spcPts val="800"/>
                        </a:spcAft>
                      </a:pPr>
                      <a:r>
                        <a:rPr lang="en-CA" sz="1100" kern="100">
                          <a:effectLst/>
                        </a:rPr>
                        <a:t>Developing Tests for the Application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Insights From LLM</a:t>
                      </a:r>
                    </a:p>
                    <a:p>
                      <a:pPr>
                        <a:lnSpc>
                          <a:spcPct val="107000"/>
                        </a:lnSpc>
                        <a:spcAft>
                          <a:spcPts val="800"/>
                        </a:spcAft>
                      </a:pPr>
                      <a:r>
                        <a:rPr lang="en-CA" sz="1100" kern="100">
                          <a:effectLst/>
                        </a:rPr>
                        <a: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7473647"/>
                  </a:ext>
                </a:extLst>
              </a:tr>
              <a:tr h="535673">
                <a:tc>
                  <a:txBody>
                    <a:bodyPr/>
                    <a:lstStyle/>
                    <a:p>
                      <a:pPr>
                        <a:lnSpc>
                          <a:spcPct val="107000"/>
                        </a:lnSpc>
                        <a:spcAft>
                          <a:spcPts val="800"/>
                        </a:spcAft>
                      </a:pPr>
                      <a:r>
                        <a:rPr lang="en-CA" sz="1100" kern="100">
                          <a:effectLst/>
                        </a:rPr>
                        <a:t>Publishing the application on the docker hub</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Setting Up the CI/CD Pipeline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1393835"/>
                  </a:ext>
                </a:extLst>
              </a:tr>
              <a:tr h="535673">
                <a:tc>
                  <a:txBody>
                    <a:bodyPr/>
                    <a:lstStyle/>
                    <a:p>
                      <a:pPr>
                        <a:lnSpc>
                          <a:spcPct val="107000"/>
                        </a:lnSpc>
                        <a:spcAft>
                          <a:spcPts val="800"/>
                        </a:spcAft>
                      </a:pPr>
                      <a:r>
                        <a:rPr lang="en-CA" sz="1100" kern="100">
                          <a:effectLst/>
                        </a:rPr>
                        <a:t>Deploying on server</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Setting Up the CI/CD Pipeline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47881445"/>
                  </a:ext>
                </a:extLst>
              </a:tr>
              <a:tr h="535673">
                <a:tc>
                  <a:txBody>
                    <a:bodyPr/>
                    <a:lstStyle/>
                    <a:p>
                      <a:pPr>
                        <a:lnSpc>
                          <a:spcPct val="107000"/>
                        </a:lnSpc>
                        <a:spcAft>
                          <a:spcPts val="800"/>
                        </a:spcAft>
                      </a:pPr>
                      <a:r>
                        <a:rPr lang="en-CA" sz="1100" kern="100">
                          <a:effectLst/>
                        </a:rPr>
                        <a:t>Building the pipeline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Setting Up the CI/CD Pipeline</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56420947"/>
                  </a:ext>
                </a:extLst>
              </a:tr>
              <a:tr h="535673">
                <a:tc>
                  <a:txBody>
                    <a:bodyPr/>
                    <a:lstStyle/>
                    <a:p>
                      <a:pPr>
                        <a:lnSpc>
                          <a:spcPct val="107000"/>
                        </a:lnSpc>
                        <a:spcAft>
                          <a:spcPts val="800"/>
                        </a:spcAft>
                      </a:pPr>
                      <a:r>
                        <a:rPr lang="en-CA" sz="1100" kern="100">
                          <a:effectLst/>
                        </a:rPr>
                        <a:t>Integrating data with UI dashboard</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u="none" strike="noStrike" kern="100">
                          <a:effectLst/>
                          <a:hlinkClick r:id="rId2" tooltip="Display User Repositories on Login"/>
                        </a:rPr>
                        <a:t>Display User Repositories on Login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2</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3929297"/>
                  </a:ext>
                </a:extLst>
              </a:tr>
            </a:tbl>
          </a:graphicData>
        </a:graphic>
      </p:graphicFrame>
      <p:sp>
        <p:nvSpPr>
          <p:cNvPr id="5" name="Rectangle 1">
            <a:extLst>
              <a:ext uri="{FF2B5EF4-FFF2-40B4-BE49-F238E27FC236}">
                <a16:creationId xmlns:a16="http://schemas.microsoft.com/office/drawing/2014/main" id="{D6E3E134-E2FF-D38A-A0EA-D71E8E48A350}"/>
              </a:ext>
            </a:extLst>
          </p:cNvPr>
          <p:cNvSpPr>
            <a:spLocks noChangeArrowheads="1"/>
          </p:cNvSpPr>
          <p:nvPr/>
        </p:nvSpPr>
        <p:spPr bwMode="auto">
          <a:xfrm>
            <a:off x="1311975" y="2106509"/>
            <a:ext cx="16145854" cy="69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CA"/>
          </a:p>
        </p:txBody>
      </p:sp>
    </p:spTree>
    <p:extLst>
      <p:ext uri="{BB962C8B-B14F-4D97-AF65-F5344CB8AC3E}">
        <p14:creationId xmlns:p14="http://schemas.microsoft.com/office/powerpoint/2010/main" val="3033677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532844" y="-47468"/>
            <a:ext cx="7684395" cy="1099713"/>
          </a:xfrm>
        </p:spPr>
        <p:txBody>
          <a:bodyPr/>
          <a:lstStyle/>
          <a:p>
            <a:r>
              <a:rPr lang="en-US" dirty="0">
                <a:solidFill>
                  <a:schemeClr val="accent5">
                    <a:lumMod val="60000"/>
                    <a:lumOff val="40000"/>
                  </a:schemeClr>
                </a:solidFill>
              </a:rPr>
              <a:t> </a:t>
            </a:r>
            <a:r>
              <a:rPr lang="en-US" dirty="0" err="1">
                <a:solidFill>
                  <a:schemeClr val="accent5">
                    <a:lumMod val="60000"/>
                    <a:lumOff val="40000"/>
                  </a:schemeClr>
                </a:solidFill>
              </a:rPr>
              <a:t>Zeel’s</a:t>
            </a:r>
            <a:r>
              <a:rPr lang="en-US" dirty="0">
                <a:solidFill>
                  <a:schemeClr val="accent5">
                    <a:lumMod val="60000"/>
                    <a:lumOff val="40000"/>
                  </a:schemeClr>
                </a:solidFill>
              </a:rPr>
              <a:t> Contribution </a:t>
            </a:r>
            <a:endParaRPr lang="en-CA" dirty="0">
              <a:solidFill>
                <a:schemeClr val="accent5">
                  <a:lumMod val="60000"/>
                  <a:lumOff val="40000"/>
                </a:schemeClr>
              </a:solidFill>
              <a:cs typeface="Calibri Light"/>
            </a:endParaRPr>
          </a:p>
        </p:txBody>
      </p:sp>
      <p:pic>
        <p:nvPicPr>
          <p:cNvPr id="7" name="Picture 6">
            <a:extLst>
              <a:ext uri="{FF2B5EF4-FFF2-40B4-BE49-F238E27FC236}">
                <a16:creationId xmlns:a16="http://schemas.microsoft.com/office/drawing/2014/main" id="{229B0E48-55AA-3D34-848C-217DFFDDCD77}"/>
              </a:ext>
            </a:extLst>
          </p:cNvPr>
          <p:cNvPicPr>
            <a:picLocks noChangeAspect="1"/>
          </p:cNvPicPr>
          <p:nvPr/>
        </p:nvPicPr>
        <p:blipFill>
          <a:blip r:embed="rId2"/>
          <a:stretch>
            <a:fillRect/>
          </a:stretch>
        </p:blipFill>
        <p:spPr>
          <a:xfrm>
            <a:off x="1470834" y="1310136"/>
            <a:ext cx="9250331" cy="4764094"/>
          </a:xfrm>
          <a:prstGeom prst="rect">
            <a:avLst/>
          </a:prstGeom>
        </p:spPr>
      </p:pic>
    </p:spTree>
    <p:extLst>
      <p:ext uri="{BB962C8B-B14F-4D97-AF65-F5344CB8AC3E}">
        <p14:creationId xmlns:p14="http://schemas.microsoft.com/office/powerpoint/2010/main" val="400001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532844" y="-47468"/>
            <a:ext cx="7684395" cy="1099713"/>
          </a:xfrm>
        </p:spPr>
        <p:txBody>
          <a:bodyPr/>
          <a:lstStyle/>
          <a:p>
            <a:r>
              <a:rPr lang="en-US" dirty="0">
                <a:solidFill>
                  <a:schemeClr val="accent5">
                    <a:lumMod val="60000"/>
                    <a:lumOff val="40000"/>
                  </a:schemeClr>
                </a:solidFill>
              </a:rPr>
              <a:t> </a:t>
            </a:r>
            <a:r>
              <a:rPr lang="en-US" dirty="0" err="1">
                <a:solidFill>
                  <a:schemeClr val="accent5">
                    <a:lumMod val="60000"/>
                    <a:lumOff val="40000"/>
                  </a:schemeClr>
                </a:solidFill>
              </a:rPr>
              <a:t>Zeel’s</a:t>
            </a:r>
            <a:r>
              <a:rPr lang="en-US" dirty="0">
                <a:solidFill>
                  <a:schemeClr val="accent5">
                    <a:lumMod val="60000"/>
                    <a:lumOff val="40000"/>
                  </a:schemeClr>
                </a:solidFill>
              </a:rPr>
              <a:t> Contribution </a:t>
            </a:r>
            <a:endParaRPr lang="en-CA" dirty="0">
              <a:solidFill>
                <a:schemeClr val="accent5">
                  <a:lumMod val="60000"/>
                  <a:lumOff val="40000"/>
                </a:schemeClr>
              </a:solidFill>
              <a:cs typeface="Calibri Light"/>
            </a:endParaRPr>
          </a:p>
        </p:txBody>
      </p:sp>
      <p:graphicFrame>
        <p:nvGraphicFramePr>
          <p:cNvPr id="4" name="Table 3">
            <a:extLst>
              <a:ext uri="{FF2B5EF4-FFF2-40B4-BE49-F238E27FC236}">
                <a16:creationId xmlns:a16="http://schemas.microsoft.com/office/drawing/2014/main" id="{99117AFA-03FE-3B0F-36D6-945429B14650}"/>
              </a:ext>
            </a:extLst>
          </p:cNvPr>
          <p:cNvGraphicFramePr>
            <a:graphicFrameLocks noGrp="1"/>
          </p:cNvGraphicFramePr>
          <p:nvPr>
            <p:extLst>
              <p:ext uri="{D42A27DB-BD31-4B8C-83A1-F6EECF244321}">
                <p14:modId xmlns:p14="http://schemas.microsoft.com/office/powerpoint/2010/main" val="4279890047"/>
              </p:ext>
            </p:extLst>
          </p:nvPr>
        </p:nvGraphicFramePr>
        <p:xfrm>
          <a:off x="3526971" y="1119673"/>
          <a:ext cx="5691674" cy="5477069"/>
        </p:xfrm>
        <a:graphic>
          <a:graphicData uri="http://schemas.openxmlformats.org/drawingml/2006/table">
            <a:tbl>
              <a:tblPr firstRow="1" firstCol="1" bandRow="1">
                <a:tableStyleId>{5C22544A-7EE6-4342-B048-85BDC9FD1C3A}</a:tableStyleId>
              </a:tblPr>
              <a:tblGrid>
                <a:gridCol w="1896954">
                  <a:extLst>
                    <a:ext uri="{9D8B030D-6E8A-4147-A177-3AD203B41FA5}">
                      <a16:colId xmlns:a16="http://schemas.microsoft.com/office/drawing/2014/main" val="16941517"/>
                    </a:ext>
                  </a:extLst>
                </a:gridCol>
                <a:gridCol w="1896954">
                  <a:extLst>
                    <a:ext uri="{9D8B030D-6E8A-4147-A177-3AD203B41FA5}">
                      <a16:colId xmlns:a16="http://schemas.microsoft.com/office/drawing/2014/main" val="4284079342"/>
                    </a:ext>
                  </a:extLst>
                </a:gridCol>
                <a:gridCol w="1897766">
                  <a:extLst>
                    <a:ext uri="{9D8B030D-6E8A-4147-A177-3AD203B41FA5}">
                      <a16:colId xmlns:a16="http://schemas.microsoft.com/office/drawing/2014/main" val="1141824536"/>
                    </a:ext>
                  </a:extLst>
                </a:gridCol>
              </a:tblGrid>
              <a:tr h="232061">
                <a:tc>
                  <a:txBody>
                    <a:bodyPr/>
                    <a:lstStyle/>
                    <a:p>
                      <a:pPr>
                        <a:lnSpc>
                          <a:spcPct val="107000"/>
                        </a:lnSpc>
                        <a:spcAft>
                          <a:spcPts val="800"/>
                        </a:spcAft>
                      </a:pPr>
                      <a:r>
                        <a:rPr lang="en-CA" sz="1100" kern="100">
                          <a:effectLst/>
                        </a:rPr>
                        <a:t>Task</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Story</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Points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1079581"/>
                  </a:ext>
                </a:extLst>
              </a:tr>
              <a:tr h="232061">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Common code mistakes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9054249"/>
                  </a:ext>
                </a:extLst>
              </a:tr>
              <a:tr h="232061">
                <a:tc>
                  <a:txBody>
                    <a:bodyPr/>
                    <a:lstStyle/>
                    <a:p>
                      <a:pPr>
                        <a:lnSpc>
                          <a:spcPct val="107000"/>
                        </a:lnSpc>
                        <a:spcAft>
                          <a:spcPts val="800"/>
                        </a:spcAft>
                      </a:pPr>
                      <a:r>
                        <a:rPr lang="en-CA" sz="1100" kern="100">
                          <a:effectLst/>
                        </a:rPr>
                        <a:t>Prompt Engineering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Common code mistakes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0991798"/>
                  </a:ext>
                </a:extLst>
              </a:tr>
              <a:tr h="474866">
                <a:tc>
                  <a:txBody>
                    <a:bodyPr/>
                    <a:lstStyle/>
                    <a:p>
                      <a:pPr>
                        <a:lnSpc>
                          <a:spcPct val="107000"/>
                        </a:lnSpc>
                        <a:spcAft>
                          <a:spcPts val="800"/>
                        </a:spcAft>
                      </a:pPr>
                      <a:r>
                        <a:rPr lang="en-CA" sz="1100" kern="100">
                          <a:effectLst/>
                        </a:rPr>
                        <a:t>Development and Integration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Common code mistakes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19698715"/>
                  </a:ext>
                </a:extLst>
              </a:tr>
              <a:tr h="717670">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Code Quality Enhancement Insights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5087994"/>
                  </a:ext>
                </a:extLst>
              </a:tr>
              <a:tr h="717670">
                <a:tc>
                  <a:txBody>
                    <a:bodyPr/>
                    <a:lstStyle/>
                    <a:p>
                      <a:pPr>
                        <a:lnSpc>
                          <a:spcPct val="107000"/>
                        </a:lnSpc>
                        <a:spcAft>
                          <a:spcPts val="800"/>
                        </a:spcAft>
                      </a:pPr>
                      <a:r>
                        <a:rPr lang="en-CA" sz="1100" kern="100">
                          <a:effectLst/>
                        </a:rPr>
                        <a:t>Prompt Engineering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Code Quality Enhancement Insights using LLM</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32009187"/>
                  </a:ext>
                </a:extLst>
              </a:tr>
              <a:tr h="717670">
                <a:tc>
                  <a:txBody>
                    <a:bodyPr/>
                    <a:lstStyle/>
                    <a:p>
                      <a:pPr>
                        <a:lnSpc>
                          <a:spcPct val="107000"/>
                        </a:lnSpc>
                        <a:spcAft>
                          <a:spcPts val="800"/>
                        </a:spcAft>
                      </a:pPr>
                      <a:r>
                        <a:rPr lang="en-CA" sz="1100" kern="100">
                          <a:effectLst/>
                        </a:rPr>
                        <a:t>Development and Integration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algn="l" defTabSz="914400" rtl="0" eaLnBrk="1" latinLnBrk="0" hangingPunct="1">
                        <a:lnSpc>
                          <a:spcPct val="107000"/>
                        </a:lnSpc>
                        <a:spcAft>
                          <a:spcPts val="800"/>
                        </a:spcAft>
                      </a:pPr>
                      <a:r>
                        <a:rPr lang="en-CA" sz="1100" u="none" kern="100" dirty="0">
                          <a:solidFill>
                            <a:schemeClr val="dk1"/>
                          </a:solidFill>
                          <a:effectLst/>
                          <a:latin typeface="+mn-lt"/>
                          <a:ea typeface="+mn-ea"/>
                          <a:cs typeface="+mn-cs"/>
                        </a:rPr>
                        <a:t>Code Quality Enhancement Insights using LLM</a:t>
                      </a:r>
                    </a:p>
                  </a:txBody>
                  <a:tcPr marL="68580" marR="68580" marT="0" marB="0"/>
                </a:tc>
                <a:tc>
                  <a:txBody>
                    <a:bodyPr/>
                    <a:lstStyle/>
                    <a:p>
                      <a:pPr>
                        <a:lnSpc>
                          <a:spcPct val="107000"/>
                        </a:lnSpc>
                        <a:spcAft>
                          <a:spcPts val="800"/>
                        </a:spcAft>
                      </a:pPr>
                      <a:r>
                        <a:rPr lang="en-CA" sz="1100" kern="100" dirty="0">
                          <a:effectLst/>
                        </a:rPr>
                        <a:t>2</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79207216"/>
                  </a:ext>
                </a:extLst>
              </a:tr>
              <a:tr h="717670">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algn="l" defTabSz="914400" rtl="0" eaLnBrk="1" latinLnBrk="0" hangingPunct="1">
                        <a:lnSpc>
                          <a:spcPct val="107000"/>
                        </a:lnSpc>
                        <a:spcAft>
                          <a:spcPts val="800"/>
                        </a:spcAft>
                      </a:pPr>
                      <a:r>
                        <a:rPr lang="en-CA" sz="1100" u="none" kern="100" dirty="0">
                          <a:solidFill>
                            <a:schemeClr val="dk1"/>
                          </a:solidFill>
                          <a:effectLst/>
                          <a:latin typeface="+mn-lt"/>
                          <a:ea typeface="+mn-ea"/>
                          <a:cs typeface="+mn-cs"/>
                        </a:rPr>
                        <a:t>Bug Detection in Application Flow using LLM</a:t>
                      </a:r>
                    </a:p>
                  </a:txBody>
                  <a:tcPr marL="68580" marR="68580" marT="0" marB="0"/>
                </a:tc>
                <a:tc>
                  <a:txBody>
                    <a:bodyPr/>
                    <a:lstStyle/>
                    <a:p>
                      <a:pPr>
                        <a:lnSpc>
                          <a:spcPct val="107000"/>
                        </a:lnSpc>
                        <a:spcAft>
                          <a:spcPts val="800"/>
                        </a:spcAft>
                      </a:pPr>
                      <a:r>
                        <a:rPr lang="en-CA" sz="1100" kern="100" dirty="0">
                          <a:effectLst/>
                        </a:rPr>
                        <a:t>1</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9097587"/>
                  </a:ext>
                </a:extLst>
              </a:tr>
              <a:tr h="717670">
                <a:tc>
                  <a:txBody>
                    <a:bodyPr/>
                    <a:lstStyle/>
                    <a:p>
                      <a:pPr>
                        <a:lnSpc>
                          <a:spcPct val="107000"/>
                        </a:lnSpc>
                        <a:spcAft>
                          <a:spcPts val="800"/>
                        </a:spcAft>
                      </a:pPr>
                      <a:r>
                        <a:rPr lang="en-CA" sz="1100" kern="100">
                          <a:effectLst/>
                        </a:rPr>
                        <a:t>Prompt Engineering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CA" sz="1100" b="0" i="0" u="none" strike="noStrike" kern="100" cap="none" spc="0" normalizeH="0" baseline="0" noProof="0">
                          <a:ln>
                            <a:noFill/>
                          </a:ln>
                          <a:solidFill>
                            <a:prstClr val="black"/>
                          </a:solidFill>
                          <a:effectLst/>
                          <a:uLnTx/>
                          <a:uFillTx/>
                          <a:latin typeface="Calibri" panose="020F0502020204030204"/>
                          <a:ea typeface="+mn-ea"/>
                          <a:cs typeface="+mn-cs"/>
                        </a:rPr>
                        <a:t>Bug Detection in Application Flow using LLM</a:t>
                      </a:r>
                      <a:endParaRPr kumimoji="0" lang="en-CA" sz="1100" b="0" i="0" u="none" strike="noStrike" kern="100" cap="none" spc="0" normalizeH="0" baseline="0" noProof="0" dirty="0">
                        <a:ln>
                          <a:noFill/>
                        </a:ln>
                        <a:solidFill>
                          <a:prstClr val="black"/>
                        </a:solidFill>
                        <a:effectLst/>
                        <a:uLnTx/>
                        <a:uFillTx/>
                        <a:latin typeface="Calibri" panose="020F0502020204030204"/>
                        <a:ea typeface="+mn-ea"/>
                        <a:cs typeface="+mn-cs"/>
                      </a:endParaRPr>
                    </a:p>
                  </a:txBody>
                  <a:tcPr marL="68580" marR="68580" marT="0" marB="0"/>
                </a:tc>
                <a:tc>
                  <a:txBody>
                    <a:bodyPr/>
                    <a:lstStyle/>
                    <a:p>
                      <a:pPr>
                        <a:lnSpc>
                          <a:spcPct val="107000"/>
                        </a:lnSpc>
                        <a:spcAft>
                          <a:spcPts val="800"/>
                        </a:spcAft>
                      </a:pPr>
                      <a:r>
                        <a:rPr lang="en-CA" sz="1100" kern="100" dirty="0">
                          <a:effectLst/>
                        </a:rPr>
                        <a:t>1</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93009044"/>
                  </a:ext>
                </a:extLst>
              </a:tr>
              <a:tr h="717670">
                <a:tc>
                  <a:txBody>
                    <a:bodyPr/>
                    <a:lstStyle/>
                    <a:p>
                      <a:pPr>
                        <a:lnSpc>
                          <a:spcPct val="107000"/>
                        </a:lnSpc>
                        <a:spcAft>
                          <a:spcPts val="800"/>
                        </a:spcAft>
                      </a:pPr>
                      <a:r>
                        <a:rPr lang="en-CA" sz="1100" kern="100">
                          <a:effectLst/>
                        </a:rPr>
                        <a:t>Development and Integration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CA" sz="1100" b="0" i="0" u="none" strike="noStrike" kern="100" cap="none" spc="0" normalizeH="0" baseline="0" noProof="0" dirty="0">
                          <a:ln>
                            <a:noFill/>
                          </a:ln>
                          <a:solidFill>
                            <a:prstClr val="black"/>
                          </a:solidFill>
                          <a:effectLst/>
                          <a:uLnTx/>
                          <a:uFillTx/>
                          <a:latin typeface="Calibri" panose="020F0502020204030204"/>
                          <a:ea typeface="+mn-ea"/>
                          <a:cs typeface="+mn-cs"/>
                        </a:rPr>
                        <a:t>Bug Detection in Application Flow using LLM</a:t>
                      </a:r>
                    </a:p>
                  </a:txBody>
                  <a:tcPr marL="68580" marR="68580" marT="0" marB="0"/>
                </a:tc>
                <a:tc>
                  <a:txBody>
                    <a:bodyPr/>
                    <a:lstStyle/>
                    <a:p>
                      <a:pPr>
                        <a:lnSpc>
                          <a:spcPct val="107000"/>
                        </a:lnSpc>
                        <a:spcAft>
                          <a:spcPts val="800"/>
                        </a:spcAft>
                      </a:pPr>
                      <a:r>
                        <a:rPr lang="en-CA" sz="1100" kern="100" dirty="0">
                          <a:effectLst/>
                        </a:rPr>
                        <a:t>3</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91206026"/>
                  </a:ext>
                </a:extLst>
              </a:tr>
            </a:tbl>
          </a:graphicData>
        </a:graphic>
      </p:graphicFrame>
    </p:spTree>
    <p:extLst>
      <p:ext uri="{BB962C8B-B14F-4D97-AF65-F5344CB8AC3E}">
        <p14:creationId xmlns:p14="http://schemas.microsoft.com/office/powerpoint/2010/main" val="3321940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9100-EB4D-10CC-6717-D92BA7D2BAC4}"/>
              </a:ext>
            </a:extLst>
          </p:cNvPr>
          <p:cNvSpPr>
            <a:spLocks noGrp="1"/>
          </p:cNvSpPr>
          <p:nvPr>
            <p:ph type="title"/>
          </p:nvPr>
        </p:nvSpPr>
        <p:spPr/>
        <p:txBody>
          <a:bodyPr>
            <a:normAutofit/>
          </a:bodyPr>
          <a:lstStyle/>
          <a:p>
            <a:pPr algn="ctr"/>
            <a:r>
              <a:rPr lang="en-US" sz="6000" dirty="0">
                <a:solidFill>
                  <a:schemeClr val="accent5">
                    <a:lumMod val="60000"/>
                    <a:lumOff val="40000"/>
                  </a:schemeClr>
                </a:solidFill>
              </a:rPr>
              <a:t>Project Demo Video</a:t>
            </a:r>
            <a:endParaRPr lang="en-US" dirty="0"/>
          </a:p>
        </p:txBody>
      </p:sp>
      <p:pic>
        <p:nvPicPr>
          <p:cNvPr id="3" name="Demo Video">
            <a:hlinkClick r:id="" action="ppaction://media"/>
            <a:extLst>
              <a:ext uri="{FF2B5EF4-FFF2-40B4-BE49-F238E27FC236}">
                <a16:creationId xmlns:a16="http://schemas.microsoft.com/office/drawing/2014/main" id="{155FA5B7-7B15-3B96-A5AD-0E5E85AD8FC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12237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2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9100-EB4D-10CC-6717-D92BA7D2BAC4}"/>
              </a:ext>
            </a:extLst>
          </p:cNvPr>
          <p:cNvSpPr>
            <a:spLocks noGrp="1"/>
          </p:cNvSpPr>
          <p:nvPr>
            <p:ph type="title"/>
          </p:nvPr>
        </p:nvSpPr>
        <p:spPr>
          <a:xfrm>
            <a:off x="838200" y="-213213"/>
            <a:ext cx="10515600" cy="1325563"/>
          </a:xfrm>
        </p:spPr>
        <p:txBody>
          <a:bodyPr>
            <a:normAutofit/>
          </a:bodyPr>
          <a:lstStyle/>
          <a:p>
            <a:pPr algn="ctr"/>
            <a:r>
              <a:rPr lang="en-US" sz="6000" dirty="0">
                <a:solidFill>
                  <a:schemeClr val="accent5">
                    <a:lumMod val="60000"/>
                    <a:lumOff val="40000"/>
                  </a:schemeClr>
                </a:solidFill>
              </a:rPr>
              <a:t>Project Status</a:t>
            </a:r>
            <a:endParaRPr lang="en-US" dirty="0"/>
          </a:p>
        </p:txBody>
      </p:sp>
      <p:graphicFrame>
        <p:nvGraphicFramePr>
          <p:cNvPr id="6" name="Content Placeholder 5">
            <a:extLst>
              <a:ext uri="{FF2B5EF4-FFF2-40B4-BE49-F238E27FC236}">
                <a16:creationId xmlns:a16="http://schemas.microsoft.com/office/drawing/2014/main" id="{957063FA-2AD2-6B41-5ADF-B852BB9EB724}"/>
              </a:ext>
            </a:extLst>
          </p:cNvPr>
          <p:cNvGraphicFramePr>
            <a:graphicFrameLocks noGrp="1"/>
          </p:cNvGraphicFramePr>
          <p:nvPr>
            <p:ph idx="1"/>
            <p:extLst>
              <p:ext uri="{D42A27DB-BD31-4B8C-83A1-F6EECF244321}">
                <p14:modId xmlns:p14="http://schemas.microsoft.com/office/powerpoint/2010/main" val="200296033"/>
              </p:ext>
            </p:extLst>
          </p:nvPr>
        </p:nvGraphicFramePr>
        <p:xfrm>
          <a:off x="900723" y="1044087"/>
          <a:ext cx="10515600" cy="51308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26864228"/>
                    </a:ext>
                  </a:extLst>
                </a:gridCol>
                <a:gridCol w="5257800">
                  <a:extLst>
                    <a:ext uri="{9D8B030D-6E8A-4147-A177-3AD203B41FA5}">
                      <a16:colId xmlns:a16="http://schemas.microsoft.com/office/drawing/2014/main" val="2798585604"/>
                    </a:ext>
                  </a:extLst>
                </a:gridCol>
              </a:tblGrid>
              <a:tr h="370840">
                <a:tc>
                  <a:txBody>
                    <a:bodyPr/>
                    <a:lstStyle/>
                    <a:p>
                      <a:r>
                        <a:rPr lang="en-US" dirty="0"/>
                        <a:t>Our Goals</a:t>
                      </a:r>
                      <a:endParaRPr lang="en-CA" dirty="0"/>
                    </a:p>
                  </a:txBody>
                  <a:tcPr/>
                </a:tc>
                <a:tc>
                  <a:txBody>
                    <a:bodyPr/>
                    <a:lstStyle/>
                    <a:p>
                      <a:r>
                        <a:rPr lang="en-US" dirty="0"/>
                        <a:t>Status</a:t>
                      </a:r>
                      <a:endParaRPr lang="en-CA" dirty="0"/>
                    </a:p>
                  </a:txBody>
                  <a:tcPr/>
                </a:tc>
                <a:extLst>
                  <a:ext uri="{0D108BD9-81ED-4DB2-BD59-A6C34878D82A}">
                    <a16:rowId xmlns:a16="http://schemas.microsoft.com/office/drawing/2014/main" val="2832638570"/>
                  </a:ext>
                </a:extLst>
              </a:tr>
              <a:tr h="370840">
                <a:tc>
                  <a:txBody>
                    <a:bodyPr/>
                    <a:lstStyle/>
                    <a:p>
                      <a:r>
                        <a:rPr lang="en-US" dirty="0"/>
                        <a:t>Use coding practices</a:t>
                      </a:r>
                      <a:endParaRPr lang="en-CA" dirty="0"/>
                    </a:p>
                  </a:txBody>
                  <a:tcPr/>
                </a:tc>
                <a:tc>
                  <a:txBody>
                    <a:bodyPr/>
                    <a:lstStyle/>
                    <a:p>
                      <a:r>
                        <a:rPr lang="en-US" dirty="0"/>
                        <a:t>The team used Javadoc styling in the code as well as writing comments to make it more readable.</a:t>
                      </a:r>
                      <a:endParaRPr lang="en-CA" dirty="0"/>
                    </a:p>
                  </a:txBody>
                  <a:tcPr/>
                </a:tc>
                <a:extLst>
                  <a:ext uri="{0D108BD9-81ED-4DB2-BD59-A6C34878D82A}">
                    <a16:rowId xmlns:a16="http://schemas.microsoft.com/office/drawing/2014/main" val="1776202937"/>
                  </a:ext>
                </a:extLst>
              </a:tr>
              <a:tr h="370840">
                <a:tc>
                  <a:txBody>
                    <a:bodyPr/>
                    <a:lstStyle/>
                    <a:p>
                      <a:r>
                        <a:rPr lang="en-US" dirty="0"/>
                        <a:t>Implement CI/CD pipeline</a:t>
                      </a:r>
                      <a:endParaRPr lang="en-CA" dirty="0"/>
                    </a:p>
                  </a:txBody>
                  <a:tcPr/>
                </a:tc>
                <a:tc>
                  <a:txBody>
                    <a:bodyPr/>
                    <a:lstStyle/>
                    <a:p>
                      <a:r>
                        <a:rPr lang="en-US" dirty="0"/>
                        <a:t>We did this and made sure our builds were clean every time.</a:t>
                      </a:r>
                      <a:endParaRPr lang="en-CA" dirty="0"/>
                    </a:p>
                  </a:txBody>
                  <a:tcPr/>
                </a:tc>
                <a:extLst>
                  <a:ext uri="{0D108BD9-81ED-4DB2-BD59-A6C34878D82A}">
                    <a16:rowId xmlns:a16="http://schemas.microsoft.com/office/drawing/2014/main" val="2977490520"/>
                  </a:ext>
                </a:extLst>
              </a:tr>
              <a:tr h="370840">
                <a:tc>
                  <a:txBody>
                    <a:bodyPr/>
                    <a:lstStyle/>
                    <a:p>
                      <a:r>
                        <a:rPr lang="en-US" dirty="0"/>
                        <a:t>Implement insights recommended by client team</a:t>
                      </a:r>
                      <a:endParaRPr lang="en-CA" dirty="0"/>
                    </a:p>
                  </a:txBody>
                  <a:tcPr/>
                </a:tc>
                <a:tc>
                  <a:txBody>
                    <a:bodyPr/>
                    <a:lstStyle/>
                    <a:p>
                      <a:r>
                        <a:rPr lang="en-US" dirty="0"/>
                        <a:t>We implemented all that were flagged important by client team</a:t>
                      </a:r>
                      <a:endParaRPr lang="en-CA" dirty="0"/>
                    </a:p>
                  </a:txBody>
                  <a:tcPr/>
                </a:tc>
                <a:extLst>
                  <a:ext uri="{0D108BD9-81ED-4DB2-BD59-A6C34878D82A}">
                    <a16:rowId xmlns:a16="http://schemas.microsoft.com/office/drawing/2014/main" val="3248551985"/>
                  </a:ext>
                </a:extLst>
              </a:tr>
              <a:tr h="370840">
                <a:tc>
                  <a:txBody>
                    <a:bodyPr/>
                    <a:lstStyle/>
                    <a:p>
                      <a:r>
                        <a:rPr lang="en-US" dirty="0"/>
                        <a:t>Integrate and test entire functionality together</a:t>
                      </a:r>
                      <a:endParaRPr lang="en-CA" dirty="0"/>
                    </a:p>
                  </a:txBody>
                  <a:tcPr/>
                </a:tc>
                <a:tc>
                  <a:txBody>
                    <a:bodyPr/>
                    <a:lstStyle/>
                    <a:p>
                      <a:r>
                        <a:rPr lang="en-US" dirty="0"/>
                        <a:t>We did this successfully.</a:t>
                      </a:r>
                      <a:endParaRPr lang="en-CA" dirty="0"/>
                    </a:p>
                  </a:txBody>
                  <a:tcPr/>
                </a:tc>
                <a:extLst>
                  <a:ext uri="{0D108BD9-81ED-4DB2-BD59-A6C34878D82A}">
                    <a16:rowId xmlns:a16="http://schemas.microsoft.com/office/drawing/2014/main" val="294063262"/>
                  </a:ext>
                </a:extLst>
              </a:tr>
              <a:tr h="370840">
                <a:tc>
                  <a:txBody>
                    <a:bodyPr/>
                    <a:lstStyle/>
                    <a:p>
                      <a:r>
                        <a:rPr lang="en-US" dirty="0"/>
                        <a:t>Complete all user stories</a:t>
                      </a:r>
                      <a:endParaRPr lang="en-CA" dirty="0"/>
                    </a:p>
                  </a:txBody>
                  <a:tcPr/>
                </a:tc>
                <a:tc>
                  <a:txBody>
                    <a:bodyPr/>
                    <a:lstStyle/>
                    <a:p>
                      <a:r>
                        <a:rPr lang="en-US" dirty="0"/>
                        <a:t>We initially had some stories in the backfoot but at the end of the day we pulled it off by doing everything.</a:t>
                      </a:r>
                      <a:endParaRPr lang="en-CA" dirty="0"/>
                    </a:p>
                  </a:txBody>
                  <a:tcPr/>
                </a:tc>
                <a:extLst>
                  <a:ext uri="{0D108BD9-81ED-4DB2-BD59-A6C34878D82A}">
                    <a16:rowId xmlns:a16="http://schemas.microsoft.com/office/drawing/2014/main" val="2132197579"/>
                  </a:ext>
                </a:extLst>
              </a:tr>
              <a:tr h="370840">
                <a:tc>
                  <a:txBody>
                    <a:bodyPr/>
                    <a:lstStyle/>
                    <a:p>
                      <a:r>
                        <a:rPr lang="en-US" dirty="0"/>
                        <a:t>GitLab board maintenance</a:t>
                      </a:r>
                      <a:endParaRPr lang="en-CA" dirty="0"/>
                    </a:p>
                  </a:txBody>
                  <a:tcPr/>
                </a:tc>
                <a:tc>
                  <a:txBody>
                    <a:bodyPr/>
                    <a:lstStyle/>
                    <a:p>
                      <a:r>
                        <a:rPr lang="en-US" dirty="0"/>
                        <a:t>Ours wasn’t up to the mark in the starting but we managed to fix it after being flagged</a:t>
                      </a:r>
                      <a:endParaRPr lang="en-CA" dirty="0"/>
                    </a:p>
                  </a:txBody>
                  <a:tcPr/>
                </a:tc>
                <a:extLst>
                  <a:ext uri="{0D108BD9-81ED-4DB2-BD59-A6C34878D82A}">
                    <a16:rowId xmlns:a16="http://schemas.microsoft.com/office/drawing/2014/main" val="175802643"/>
                  </a:ext>
                </a:extLst>
              </a:tr>
              <a:tr h="370840">
                <a:tc>
                  <a:txBody>
                    <a:bodyPr/>
                    <a:lstStyle/>
                    <a:p>
                      <a:r>
                        <a:rPr lang="en-US" dirty="0"/>
                        <a:t>Attend all meetings with client and TA</a:t>
                      </a:r>
                      <a:endParaRPr lang="en-CA" dirty="0"/>
                    </a:p>
                  </a:txBody>
                  <a:tcPr/>
                </a:tc>
                <a:tc>
                  <a:txBody>
                    <a:bodyPr/>
                    <a:lstStyle/>
                    <a:p>
                      <a:r>
                        <a:rPr lang="en-US" dirty="0"/>
                        <a:t>We did manage to meet every time and if any member wasn’t able to attend, we proactively informed the TA of our status.</a:t>
                      </a:r>
                      <a:endParaRPr lang="en-CA" dirty="0"/>
                    </a:p>
                  </a:txBody>
                  <a:tcPr/>
                </a:tc>
                <a:extLst>
                  <a:ext uri="{0D108BD9-81ED-4DB2-BD59-A6C34878D82A}">
                    <a16:rowId xmlns:a16="http://schemas.microsoft.com/office/drawing/2014/main" val="3198751328"/>
                  </a:ext>
                </a:extLst>
              </a:tr>
            </a:tbl>
          </a:graphicData>
        </a:graphic>
      </p:graphicFrame>
    </p:spTree>
    <p:extLst>
      <p:ext uri="{BB962C8B-B14F-4D97-AF65-F5344CB8AC3E}">
        <p14:creationId xmlns:p14="http://schemas.microsoft.com/office/powerpoint/2010/main" val="891069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251744" y="310082"/>
            <a:ext cx="8053917" cy="1138767"/>
          </a:xfrm>
        </p:spPr>
        <p:txBody>
          <a:bodyPr/>
          <a:lstStyle/>
          <a:p>
            <a:r>
              <a:rPr lang="en-US" dirty="0">
                <a:solidFill>
                  <a:schemeClr val="accent5">
                    <a:lumMod val="60000"/>
                    <a:lumOff val="40000"/>
                  </a:schemeClr>
                </a:solidFill>
              </a:rPr>
              <a:t>Project Summary</a:t>
            </a:r>
            <a:endParaRPr lang="en-CA" dirty="0">
              <a:solidFill>
                <a:schemeClr val="accent5">
                  <a:lumMod val="60000"/>
                  <a:lumOff val="40000"/>
                </a:schemeClr>
              </a:solidFill>
              <a:cs typeface="Calibri Light"/>
            </a:endParaRPr>
          </a:p>
        </p:txBody>
      </p:sp>
      <p:sp>
        <p:nvSpPr>
          <p:cNvPr id="3" name="Subtitle 2">
            <a:extLst>
              <a:ext uri="{FF2B5EF4-FFF2-40B4-BE49-F238E27FC236}">
                <a16:creationId xmlns:a16="http://schemas.microsoft.com/office/drawing/2014/main" id="{C243132F-3FA7-A0FE-C8FB-F3E7D7175C89}"/>
              </a:ext>
            </a:extLst>
          </p:cNvPr>
          <p:cNvSpPr>
            <a:spLocks noGrp="1"/>
          </p:cNvSpPr>
          <p:nvPr>
            <p:ph type="subTitle" idx="1"/>
          </p:nvPr>
        </p:nvSpPr>
        <p:spPr>
          <a:xfrm>
            <a:off x="802433" y="1448849"/>
            <a:ext cx="10816555" cy="5561044"/>
          </a:xfrm>
        </p:spPr>
        <p:txBody>
          <a:bodyPr vert="horz" lIns="91440" tIns="45720" rIns="91440" bIns="45720" rtlCol="0" anchor="t">
            <a:normAutofit/>
          </a:bodyPr>
          <a:lstStyle/>
          <a:p>
            <a:pPr algn="just"/>
            <a:r>
              <a:rPr lang="en-CA" dirty="0">
                <a:ea typeface="+mn-lt"/>
                <a:cs typeface="+mn-lt"/>
              </a:rPr>
              <a:t>This project is centred around LLM-based insight mining for software engineers and is implemented as a website. It </a:t>
            </a:r>
            <a:r>
              <a:rPr lang="en-US" dirty="0">
                <a:ea typeface="+mn-lt"/>
                <a:cs typeface="+mn-lt"/>
              </a:rPr>
              <a:t>is a Java Spring Boot application engineered to provide comprehensive insights into software development practices. </a:t>
            </a:r>
            <a:r>
              <a:rPr lang="en-CA" dirty="0">
                <a:ea typeface="+mn-lt"/>
                <a:cs typeface="+mn-lt"/>
              </a:rPr>
              <a:t>Users log in by signing up with their GitHub account, which grants them access to a dashboard displaying all their repositories. </a:t>
            </a:r>
            <a:r>
              <a:rPr lang="en-US" dirty="0">
                <a:ea typeface="+mn-lt"/>
                <a:cs typeface="+mn-lt"/>
              </a:rPr>
              <a:t>Through a user-friendly interface, it delivers real-time feedback on potential pitfalls, fosters better collaboration among team members, and empowers developers to make informed decisions, thereby significantly improving the overall quality and efficiency of software development processes.</a:t>
            </a:r>
          </a:p>
          <a:p>
            <a:pPr algn="just"/>
            <a:r>
              <a:rPr lang="en-CA" dirty="0">
                <a:ea typeface="+mn-lt"/>
                <a:cs typeface="+mn-lt"/>
              </a:rPr>
              <a:t>The project utilizes preprocessed data from GitHub repositories to feed a language model (LLM), which then provides responses, essentially offering opinions on the insights in question. </a:t>
            </a:r>
            <a:r>
              <a:rPr lang="en-US" dirty="0">
                <a:ea typeface="+mn-lt"/>
                <a:cs typeface="+mn-lt"/>
              </a:rPr>
              <a:t>By leveraging its suite of functionalities, it actively identifies and addresses common coding errors, facilitates collaborative analysis, enhances code quality, customizes code linting, ensures compatibility of dependencies, and detects bugs within the application flow. </a:t>
            </a:r>
            <a:r>
              <a:rPr lang="en-CA" dirty="0">
                <a:ea typeface="+mn-lt"/>
                <a:cs typeface="+mn-lt"/>
              </a:rPr>
              <a:t>Visual cues are also provided as charts to enhance the user experience.</a:t>
            </a:r>
            <a:endParaRPr lang="en-US" dirty="0">
              <a:ea typeface="+mn-lt"/>
              <a:cs typeface="+mn-lt"/>
            </a:endParaRPr>
          </a:p>
        </p:txBody>
      </p:sp>
    </p:spTree>
    <p:extLst>
      <p:ext uri="{BB962C8B-B14F-4D97-AF65-F5344CB8AC3E}">
        <p14:creationId xmlns:p14="http://schemas.microsoft.com/office/powerpoint/2010/main" val="955201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210873" y="-208454"/>
            <a:ext cx="8210282" cy="1378755"/>
          </a:xfrm>
        </p:spPr>
        <p:txBody>
          <a:bodyPr/>
          <a:lstStyle/>
          <a:p>
            <a:r>
              <a:rPr lang="en-US" dirty="0">
                <a:solidFill>
                  <a:schemeClr val="accent5">
                    <a:lumMod val="60000"/>
                    <a:lumOff val="40000"/>
                  </a:schemeClr>
                </a:solidFill>
                <a:cs typeface="Calibri Light"/>
              </a:rPr>
              <a:t>Learnings</a:t>
            </a:r>
            <a:endParaRPr lang="en-CA" dirty="0">
              <a:solidFill>
                <a:schemeClr val="accent5">
                  <a:lumMod val="60000"/>
                  <a:lumOff val="40000"/>
                </a:schemeClr>
              </a:solidFill>
              <a:cs typeface="Calibri Light"/>
            </a:endParaRPr>
          </a:p>
        </p:txBody>
      </p:sp>
      <p:sp>
        <p:nvSpPr>
          <p:cNvPr id="3" name="Subtitle 2">
            <a:extLst>
              <a:ext uri="{FF2B5EF4-FFF2-40B4-BE49-F238E27FC236}">
                <a16:creationId xmlns:a16="http://schemas.microsoft.com/office/drawing/2014/main" id="{C243132F-3FA7-A0FE-C8FB-F3E7D7175C89}"/>
              </a:ext>
            </a:extLst>
          </p:cNvPr>
          <p:cNvSpPr>
            <a:spLocks noGrp="1"/>
          </p:cNvSpPr>
          <p:nvPr>
            <p:ph type="subTitle" idx="1"/>
          </p:nvPr>
        </p:nvSpPr>
        <p:spPr>
          <a:xfrm>
            <a:off x="426712" y="1629589"/>
            <a:ext cx="11048597" cy="4814842"/>
          </a:xfrm>
        </p:spPr>
        <p:txBody>
          <a:bodyPr vert="horz" lIns="91440" tIns="45720" rIns="91440" bIns="45720" rtlCol="0" anchor="t">
            <a:normAutofit lnSpcReduction="10000"/>
          </a:bodyPr>
          <a:lstStyle/>
          <a:p>
            <a:pPr marL="342900" indent="-342900" algn="l">
              <a:buFont typeface="Arial" panose="020B0604020202020204" pitchFamily="34" charset="0"/>
              <a:buChar char="•"/>
            </a:pPr>
            <a:r>
              <a:rPr lang="en-US" i="0" dirty="0">
                <a:effectLst/>
                <a:latin typeface="Söhne"/>
              </a:rPr>
              <a:t>Never take a Professor's project - We are kidding, we'll clear engineering requirements on the project's first date by involving the client team and TA more and stick to our roadmap if we get a lifeline again!</a:t>
            </a:r>
            <a:endParaRPr lang="en-CA" dirty="0">
              <a:cs typeface="Calibri" panose="020F0502020204030204"/>
            </a:endParaRPr>
          </a:p>
          <a:p>
            <a:pPr marL="342900" indent="-342900" algn="l">
              <a:buChar char="•"/>
            </a:pPr>
            <a:endParaRPr lang="en-CA" i="0" dirty="0">
              <a:effectLst/>
              <a:latin typeface="Söhne"/>
            </a:endParaRPr>
          </a:p>
          <a:p>
            <a:pPr marL="342900" indent="-342900" algn="l">
              <a:buChar char="•"/>
            </a:pPr>
            <a:r>
              <a:rPr lang="en-CA" i="0" dirty="0">
                <a:effectLst/>
                <a:latin typeface="Söhne"/>
              </a:rPr>
              <a:t>Proactive Communication - </a:t>
            </a:r>
            <a:r>
              <a:rPr lang="en-US" i="0" dirty="0">
                <a:effectLst/>
                <a:latin typeface="Söhne"/>
              </a:rPr>
              <a:t>Acknowledge the dinosaur in the room early on and ensure everyone is on the same page at each stage.</a:t>
            </a:r>
          </a:p>
          <a:p>
            <a:pPr marL="342900" indent="-342900" algn="l">
              <a:buChar char="•"/>
            </a:pPr>
            <a:endParaRPr lang="en-US" i="0" dirty="0">
              <a:effectLst/>
              <a:latin typeface="Söhne"/>
            </a:endParaRPr>
          </a:p>
          <a:p>
            <a:pPr marL="342900" indent="-342900" algn="l">
              <a:buChar char="•"/>
            </a:pPr>
            <a:r>
              <a:rPr lang="en-US" i="0" dirty="0">
                <a:effectLst/>
                <a:latin typeface="Söhne"/>
              </a:rPr>
              <a:t>Time management - While hitting deadlines has become our signature move, we've realized that we shouldn’t head into rush hour chaos but have a more organized time management approach.</a:t>
            </a:r>
          </a:p>
          <a:p>
            <a:pPr algn="l"/>
            <a:endParaRPr lang="en-US" i="0" dirty="0">
              <a:effectLst/>
              <a:latin typeface="Söhne"/>
            </a:endParaRPr>
          </a:p>
          <a:p>
            <a:pPr marL="342900" indent="-342900" algn="l">
              <a:buChar char="•"/>
            </a:pPr>
            <a:r>
              <a:rPr lang="en-US" i="0" dirty="0">
                <a:effectLst/>
                <a:latin typeface="Söhne"/>
              </a:rPr>
              <a:t>Proactive Support and Team Harmony - We wouldn’t have a lone wolf approach at any cost if given a second chance!</a:t>
            </a:r>
          </a:p>
          <a:p>
            <a:pPr algn="l"/>
            <a:endParaRPr lang="en-US" i="0" dirty="0">
              <a:effectLst/>
              <a:latin typeface="Söhne"/>
            </a:endParaRPr>
          </a:p>
        </p:txBody>
      </p:sp>
    </p:spTree>
    <p:extLst>
      <p:ext uri="{BB962C8B-B14F-4D97-AF65-F5344CB8AC3E}">
        <p14:creationId xmlns:p14="http://schemas.microsoft.com/office/powerpoint/2010/main" val="1336065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1796658" y="-174209"/>
            <a:ext cx="8210282" cy="1378755"/>
          </a:xfrm>
        </p:spPr>
        <p:txBody>
          <a:bodyPr/>
          <a:lstStyle/>
          <a:p>
            <a:r>
              <a:rPr lang="en-US" dirty="0">
                <a:solidFill>
                  <a:schemeClr val="accent5">
                    <a:lumMod val="60000"/>
                    <a:lumOff val="40000"/>
                  </a:schemeClr>
                </a:solidFill>
                <a:cs typeface="Calibri Light"/>
              </a:rPr>
              <a:t>Questions?</a:t>
            </a:r>
            <a:endParaRPr lang="en-CA" dirty="0">
              <a:solidFill>
                <a:schemeClr val="accent5">
                  <a:lumMod val="60000"/>
                  <a:lumOff val="40000"/>
                </a:schemeClr>
              </a:solidFill>
              <a:cs typeface="Calibri Light"/>
            </a:endParaRPr>
          </a:p>
        </p:txBody>
      </p:sp>
      <p:sp>
        <p:nvSpPr>
          <p:cNvPr id="3" name="Subtitle 2">
            <a:extLst>
              <a:ext uri="{FF2B5EF4-FFF2-40B4-BE49-F238E27FC236}">
                <a16:creationId xmlns:a16="http://schemas.microsoft.com/office/drawing/2014/main" id="{C243132F-3FA7-A0FE-C8FB-F3E7D7175C89}"/>
              </a:ext>
            </a:extLst>
          </p:cNvPr>
          <p:cNvSpPr>
            <a:spLocks noGrp="1"/>
          </p:cNvSpPr>
          <p:nvPr>
            <p:ph type="subTitle" idx="1"/>
          </p:nvPr>
        </p:nvSpPr>
        <p:spPr>
          <a:xfrm>
            <a:off x="590836" y="1527989"/>
            <a:ext cx="11048597" cy="4814842"/>
          </a:xfrm>
        </p:spPr>
        <p:txBody>
          <a:bodyPr vert="horz" lIns="91440" tIns="45720" rIns="91440" bIns="45720" rtlCol="0" anchor="t">
            <a:normAutofit/>
          </a:bodyPr>
          <a:lstStyle/>
          <a:p>
            <a:pPr algn="l"/>
            <a:r>
              <a:rPr lang="en-US" i="0" dirty="0">
                <a:effectLst/>
                <a:latin typeface="Söhne"/>
              </a:rPr>
              <a:t> </a:t>
            </a:r>
          </a:p>
        </p:txBody>
      </p:sp>
      <p:pic>
        <p:nvPicPr>
          <p:cNvPr id="1026" name="Picture 2" descr="Cartoon of a cartoon of a group of people talking&#10;&#10;Description automatically generated">
            <a:extLst>
              <a:ext uri="{FF2B5EF4-FFF2-40B4-BE49-F238E27FC236}">
                <a16:creationId xmlns:a16="http://schemas.microsoft.com/office/drawing/2014/main" id="{61B86FCD-7AFE-CFB5-6C5D-A29C9CD51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460" y="2007087"/>
            <a:ext cx="7572375"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87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1974760" y="-369440"/>
            <a:ext cx="9584028" cy="1743657"/>
          </a:xfrm>
        </p:spPr>
        <p:txBody>
          <a:bodyPr/>
          <a:lstStyle/>
          <a:p>
            <a:r>
              <a:rPr lang="en-US" dirty="0">
                <a:solidFill>
                  <a:schemeClr val="accent5">
                    <a:lumMod val="60000"/>
                    <a:lumOff val="40000"/>
                  </a:schemeClr>
                </a:solidFill>
              </a:rPr>
              <a:t>GitLab Dashboard Screenshots</a:t>
            </a:r>
            <a:endParaRPr lang="en-CA">
              <a:solidFill>
                <a:schemeClr val="accent5">
                  <a:lumMod val="60000"/>
                  <a:lumOff val="40000"/>
                </a:schemeClr>
              </a:solidFill>
              <a:cs typeface="Calibri Light"/>
            </a:endParaRPr>
          </a:p>
        </p:txBody>
      </p:sp>
      <p:pic>
        <p:nvPicPr>
          <p:cNvPr id="4" name="Picture 3">
            <a:extLst>
              <a:ext uri="{FF2B5EF4-FFF2-40B4-BE49-F238E27FC236}">
                <a16:creationId xmlns:a16="http://schemas.microsoft.com/office/drawing/2014/main" id="{CADF953E-DE08-4269-D594-5EECF188E251}"/>
              </a:ext>
            </a:extLst>
          </p:cNvPr>
          <p:cNvPicPr>
            <a:picLocks noChangeAspect="1"/>
          </p:cNvPicPr>
          <p:nvPr/>
        </p:nvPicPr>
        <p:blipFill>
          <a:blip r:embed="rId2"/>
          <a:stretch>
            <a:fillRect/>
          </a:stretch>
        </p:blipFill>
        <p:spPr>
          <a:xfrm>
            <a:off x="1550454" y="1235117"/>
            <a:ext cx="9795570" cy="5397684"/>
          </a:xfrm>
          <a:prstGeom prst="rect">
            <a:avLst/>
          </a:prstGeom>
        </p:spPr>
      </p:pic>
    </p:spTree>
    <p:extLst>
      <p:ext uri="{BB962C8B-B14F-4D97-AF65-F5344CB8AC3E}">
        <p14:creationId xmlns:p14="http://schemas.microsoft.com/office/powerpoint/2010/main" val="2972536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1974760" y="-369440"/>
            <a:ext cx="9584028" cy="1743657"/>
          </a:xfrm>
        </p:spPr>
        <p:txBody>
          <a:bodyPr/>
          <a:lstStyle/>
          <a:p>
            <a:r>
              <a:rPr lang="en-US" dirty="0">
                <a:solidFill>
                  <a:schemeClr val="accent5">
                    <a:lumMod val="60000"/>
                    <a:lumOff val="40000"/>
                  </a:schemeClr>
                </a:solidFill>
              </a:rPr>
              <a:t>GitLab Dashboard Screenshots</a:t>
            </a:r>
            <a:endParaRPr lang="en-CA">
              <a:solidFill>
                <a:schemeClr val="accent5">
                  <a:lumMod val="60000"/>
                  <a:lumOff val="40000"/>
                </a:schemeClr>
              </a:solidFill>
              <a:cs typeface="Calibri Light"/>
            </a:endParaRPr>
          </a:p>
        </p:txBody>
      </p:sp>
      <p:pic>
        <p:nvPicPr>
          <p:cNvPr id="4" name="Picture 3">
            <a:extLst>
              <a:ext uri="{FF2B5EF4-FFF2-40B4-BE49-F238E27FC236}">
                <a16:creationId xmlns:a16="http://schemas.microsoft.com/office/drawing/2014/main" id="{D6B4D5D6-9957-7E87-D122-7676E8FEB75F}"/>
              </a:ext>
            </a:extLst>
          </p:cNvPr>
          <p:cNvPicPr>
            <a:picLocks noChangeAspect="1"/>
          </p:cNvPicPr>
          <p:nvPr/>
        </p:nvPicPr>
        <p:blipFill>
          <a:blip r:embed="rId2"/>
          <a:stretch>
            <a:fillRect/>
          </a:stretch>
        </p:blipFill>
        <p:spPr>
          <a:xfrm>
            <a:off x="1223579" y="1230627"/>
            <a:ext cx="9954494" cy="5487414"/>
          </a:xfrm>
          <a:prstGeom prst="rect">
            <a:avLst/>
          </a:prstGeom>
        </p:spPr>
      </p:pic>
    </p:spTree>
    <p:extLst>
      <p:ext uri="{BB962C8B-B14F-4D97-AF65-F5344CB8AC3E}">
        <p14:creationId xmlns:p14="http://schemas.microsoft.com/office/powerpoint/2010/main" val="420258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1974760" y="-369440"/>
            <a:ext cx="9584028" cy="1743657"/>
          </a:xfrm>
        </p:spPr>
        <p:txBody>
          <a:bodyPr/>
          <a:lstStyle/>
          <a:p>
            <a:r>
              <a:rPr lang="en-US" dirty="0">
                <a:solidFill>
                  <a:schemeClr val="accent5">
                    <a:lumMod val="60000"/>
                    <a:lumOff val="40000"/>
                  </a:schemeClr>
                </a:solidFill>
              </a:rPr>
              <a:t>GitLab Dashboard Screenshots</a:t>
            </a:r>
            <a:endParaRPr lang="en-CA">
              <a:solidFill>
                <a:schemeClr val="accent5">
                  <a:lumMod val="60000"/>
                  <a:lumOff val="40000"/>
                </a:schemeClr>
              </a:solidFill>
              <a:cs typeface="Calibri Light"/>
            </a:endParaRPr>
          </a:p>
        </p:txBody>
      </p:sp>
      <p:pic>
        <p:nvPicPr>
          <p:cNvPr id="4" name="Picture 3">
            <a:extLst>
              <a:ext uri="{FF2B5EF4-FFF2-40B4-BE49-F238E27FC236}">
                <a16:creationId xmlns:a16="http://schemas.microsoft.com/office/drawing/2014/main" id="{B88E31A6-C93E-19E7-EFE9-00046EAEE42A}"/>
              </a:ext>
            </a:extLst>
          </p:cNvPr>
          <p:cNvPicPr>
            <a:picLocks noChangeAspect="1"/>
          </p:cNvPicPr>
          <p:nvPr/>
        </p:nvPicPr>
        <p:blipFill>
          <a:blip r:embed="rId2"/>
          <a:stretch>
            <a:fillRect/>
          </a:stretch>
        </p:blipFill>
        <p:spPr>
          <a:xfrm>
            <a:off x="1438486" y="1265720"/>
            <a:ext cx="9748918" cy="5408604"/>
          </a:xfrm>
          <a:prstGeom prst="rect">
            <a:avLst/>
          </a:prstGeom>
        </p:spPr>
      </p:pic>
    </p:spTree>
    <p:extLst>
      <p:ext uri="{BB962C8B-B14F-4D97-AF65-F5344CB8AC3E}">
        <p14:creationId xmlns:p14="http://schemas.microsoft.com/office/powerpoint/2010/main" val="369686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1428618" y="190626"/>
            <a:ext cx="9334763" cy="1099713"/>
          </a:xfrm>
        </p:spPr>
        <p:txBody>
          <a:bodyPr>
            <a:normAutofit/>
          </a:bodyPr>
          <a:lstStyle/>
          <a:p>
            <a:r>
              <a:rPr lang="en-US" dirty="0">
                <a:solidFill>
                  <a:schemeClr val="accent5">
                    <a:lumMod val="60000"/>
                    <a:lumOff val="40000"/>
                  </a:schemeClr>
                </a:solidFill>
              </a:rPr>
              <a:t>Total Story Points</a:t>
            </a:r>
            <a:endParaRPr lang="en-CA" dirty="0">
              <a:solidFill>
                <a:schemeClr val="accent5">
                  <a:lumMod val="60000"/>
                  <a:lumOff val="40000"/>
                </a:schemeClr>
              </a:solidFill>
              <a:cs typeface="Calibri Light"/>
            </a:endParaRPr>
          </a:p>
        </p:txBody>
      </p:sp>
      <p:sp>
        <p:nvSpPr>
          <p:cNvPr id="3" name="Subtitle 2">
            <a:extLst>
              <a:ext uri="{FF2B5EF4-FFF2-40B4-BE49-F238E27FC236}">
                <a16:creationId xmlns:a16="http://schemas.microsoft.com/office/drawing/2014/main" id="{C243132F-3FA7-A0FE-C8FB-F3E7D7175C89}"/>
              </a:ext>
            </a:extLst>
          </p:cNvPr>
          <p:cNvSpPr>
            <a:spLocks noGrp="1"/>
          </p:cNvSpPr>
          <p:nvPr>
            <p:ph type="subTitle" idx="1"/>
          </p:nvPr>
        </p:nvSpPr>
        <p:spPr>
          <a:xfrm>
            <a:off x="2371860" y="2496602"/>
            <a:ext cx="9144000" cy="2870480"/>
          </a:xfrm>
        </p:spPr>
        <p:txBody>
          <a:bodyPr vert="horz" lIns="91440" tIns="45720" rIns="91440" bIns="45720" rtlCol="0" anchor="t">
            <a:normAutofit/>
          </a:bodyPr>
          <a:lstStyle/>
          <a:p>
            <a:pPr algn="l">
              <a:buFont typeface="Arial" panose="020B0604020202020204" pitchFamily="34" charset="0"/>
              <a:buChar char="•"/>
            </a:pPr>
            <a:r>
              <a:rPr lang="en-US" dirty="0">
                <a:latin typeface="Lato"/>
                <a:ea typeface="Lato"/>
                <a:cs typeface="Lato"/>
              </a:rPr>
              <a:t> .</a:t>
            </a:r>
          </a:p>
        </p:txBody>
      </p:sp>
      <p:pic>
        <p:nvPicPr>
          <p:cNvPr id="5" name="Picture 4">
            <a:extLst>
              <a:ext uri="{FF2B5EF4-FFF2-40B4-BE49-F238E27FC236}">
                <a16:creationId xmlns:a16="http://schemas.microsoft.com/office/drawing/2014/main" id="{ED1798CD-6B54-CA83-5535-64E3EAFEBD51}"/>
              </a:ext>
            </a:extLst>
          </p:cNvPr>
          <p:cNvPicPr>
            <a:picLocks noChangeAspect="1"/>
          </p:cNvPicPr>
          <p:nvPr/>
        </p:nvPicPr>
        <p:blipFill>
          <a:blip r:embed="rId2"/>
          <a:stretch>
            <a:fillRect/>
          </a:stretch>
        </p:blipFill>
        <p:spPr>
          <a:xfrm>
            <a:off x="1675681" y="1603906"/>
            <a:ext cx="9419136" cy="4191363"/>
          </a:xfrm>
          <a:prstGeom prst="rect">
            <a:avLst/>
          </a:prstGeom>
        </p:spPr>
      </p:pic>
    </p:spTree>
    <p:extLst>
      <p:ext uri="{BB962C8B-B14F-4D97-AF65-F5344CB8AC3E}">
        <p14:creationId xmlns:p14="http://schemas.microsoft.com/office/powerpoint/2010/main" val="823681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1428618" y="190626"/>
            <a:ext cx="9334763" cy="1099713"/>
          </a:xfrm>
        </p:spPr>
        <p:txBody>
          <a:bodyPr>
            <a:normAutofit/>
          </a:bodyPr>
          <a:lstStyle/>
          <a:p>
            <a:r>
              <a:rPr lang="en-US" dirty="0">
                <a:solidFill>
                  <a:schemeClr val="accent5">
                    <a:lumMod val="60000"/>
                    <a:lumOff val="40000"/>
                  </a:schemeClr>
                </a:solidFill>
              </a:rPr>
              <a:t>Total Story Points</a:t>
            </a:r>
            <a:endParaRPr lang="en-CA" dirty="0">
              <a:solidFill>
                <a:schemeClr val="accent5">
                  <a:lumMod val="60000"/>
                  <a:lumOff val="40000"/>
                </a:schemeClr>
              </a:solidFill>
              <a:cs typeface="Calibri Light"/>
            </a:endParaRPr>
          </a:p>
        </p:txBody>
      </p:sp>
      <p:sp>
        <p:nvSpPr>
          <p:cNvPr id="3" name="Subtitle 2">
            <a:extLst>
              <a:ext uri="{FF2B5EF4-FFF2-40B4-BE49-F238E27FC236}">
                <a16:creationId xmlns:a16="http://schemas.microsoft.com/office/drawing/2014/main" id="{C243132F-3FA7-A0FE-C8FB-F3E7D7175C89}"/>
              </a:ext>
            </a:extLst>
          </p:cNvPr>
          <p:cNvSpPr>
            <a:spLocks noGrp="1"/>
          </p:cNvSpPr>
          <p:nvPr>
            <p:ph type="subTitle" idx="1"/>
          </p:nvPr>
        </p:nvSpPr>
        <p:spPr>
          <a:xfrm>
            <a:off x="2371860" y="2496602"/>
            <a:ext cx="9144000" cy="2870480"/>
          </a:xfrm>
        </p:spPr>
        <p:txBody>
          <a:bodyPr vert="horz" lIns="91440" tIns="45720" rIns="91440" bIns="45720" rtlCol="0" anchor="t">
            <a:normAutofit/>
          </a:bodyPr>
          <a:lstStyle/>
          <a:p>
            <a:pPr algn="l">
              <a:buFont typeface="Arial" panose="020B0604020202020204" pitchFamily="34" charset="0"/>
              <a:buChar char="•"/>
            </a:pPr>
            <a:r>
              <a:rPr lang="en-US" dirty="0">
                <a:latin typeface="Lato"/>
                <a:ea typeface="Lato"/>
                <a:cs typeface="Lato"/>
              </a:rPr>
              <a:t> .</a:t>
            </a:r>
          </a:p>
        </p:txBody>
      </p:sp>
      <p:pic>
        <p:nvPicPr>
          <p:cNvPr id="6" name="Picture 5">
            <a:extLst>
              <a:ext uri="{FF2B5EF4-FFF2-40B4-BE49-F238E27FC236}">
                <a16:creationId xmlns:a16="http://schemas.microsoft.com/office/drawing/2014/main" id="{29DD69B6-4A8E-86C5-86D8-B7165910F7BC}"/>
              </a:ext>
            </a:extLst>
          </p:cNvPr>
          <p:cNvPicPr>
            <a:picLocks noChangeAspect="1"/>
          </p:cNvPicPr>
          <p:nvPr/>
        </p:nvPicPr>
        <p:blipFill>
          <a:blip r:embed="rId2"/>
          <a:stretch>
            <a:fillRect/>
          </a:stretch>
        </p:blipFill>
        <p:spPr>
          <a:xfrm>
            <a:off x="1610446" y="1571807"/>
            <a:ext cx="8771674" cy="4465099"/>
          </a:xfrm>
          <a:prstGeom prst="rect">
            <a:avLst/>
          </a:prstGeom>
        </p:spPr>
      </p:pic>
    </p:spTree>
    <p:extLst>
      <p:ext uri="{BB962C8B-B14F-4D97-AF65-F5344CB8AC3E}">
        <p14:creationId xmlns:p14="http://schemas.microsoft.com/office/powerpoint/2010/main" val="221874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532844" y="-47468"/>
            <a:ext cx="7684395" cy="1099713"/>
          </a:xfrm>
        </p:spPr>
        <p:txBody>
          <a:bodyPr>
            <a:normAutofit/>
          </a:bodyPr>
          <a:lstStyle/>
          <a:p>
            <a:r>
              <a:rPr lang="en-US" dirty="0">
                <a:solidFill>
                  <a:schemeClr val="accent5">
                    <a:lumMod val="60000"/>
                    <a:lumOff val="40000"/>
                  </a:schemeClr>
                </a:solidFill>
              </a:rPr>
              <a:t> Nisarg’s Contribution </a:t>
            </a:r>
            <a:endParaRPr lang="en-CA" dirty="0">
              <a:solidFill>
                <a:schemeClr val="accent5">
                  <a:lumMod val="60000"/>
                  <a:lumOff val="40000"/>
                </a:schemeClr>
              </a:solidFill>
              <a:cs typeface="Calibri Light"/>
            </a:endParaRPr>
          </a:p>
        </p:txBody>
      </p:sp>
      <p:pic>
        <p:nvPicPr>
          <p:cNvPr id="6" name="Picture 5">
            <a:extLst>
              <a:ext uri="{FF2B5EF4-FFF2-40B4-BE49-F238E27FC236}">
                <a16:creationId xmlns:a16="http://schemas.microsoft.com/office/drawing/2014/main" id="{313A1043-9E81-7FBB-970B-4F4E84AA8D19}"/>
              </a:ext>
            </a:extLst>
          </p:cNvPr>
          <p:cNvPicPr>
            <a:picLocks noChangeAspect="1"/>
          </p:cNvPicPr>
          <p:nvPr/>
        </p:nvPicPr>
        <p:blipFill>
          <a:blip r:embed="rId2"/>
          <a:stretch>
            <a:fillRect/>
          </a:stretch>
        </p:blipFill>
        <p:spPr>
          <a:xfrm>
            <a:off x="1212980" y="975004"/>
            <a:ext cx="10217239" cy="5644354"/>
          </a:xfrm>
          <a:prstGeom prst="rect">
            <a:avLst/>
          </a:prstGeom>
        </p:spPr>
      </p:pic>
    </p:spTree>
    <p:extLst>
      <p:ext uri="{BB962C8B-B14F-4D97-AF65-F5344CB8AC3E}">
        <p14:creationId xmlns:p14="http://schemas.microsoft.com/office/powerpoint/2010/main" val="359024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4CD62-44B4-CD31-3ED4-482338FB3851}"/>
              </a:ext>
            </a:extLst>
          </p:cNvPr>
          <p:cNvSpPr>
            <a:spLocks noGrp="1"/>
          </p:cNvSpPr>
          <p:nvPr>
            <p:ph type="ctrTitle"/>
          </p:nvPr>
        </p:nvSpPr>
        <p:spPr>
          <a:xfrm>
            <a:off x="2532844" y="-47468"/>
            <a:ext cx="7684395" cy="1099713"/>
          </a:xfrm>
        </p:spPr>
        <p:txBody>
          <a:bodyPr>
            <a:normAutofit/>
          </a:bodyPr>
          <a:lstStyle/>
          <a:p>
            <a:r>
              <a:rPr lang="en-US" dirty="0">
                <a:solidFill>
                  <a:schemeClr val="accent5">
                    <a:lumMod val="60000"/>
                    <a:lumOff val="40000"/>
                  </a:schemeClr>
                </a:solidFill>
              </a:rPr>
              <a:t> Nisarg’s Contribution </a:t>
            </a:r>
            <a:endParaRPr lang="en-CA" dirty="0">
              <a:solidFill>
                <a:schemeClr val="accent5">
                  <a:lumMod val="60000"/>
                  <a:lumOff val="40000"/>
                </a:schemeClr>
              </a:solidFill>
              <a:cs typeface="Calibri Light"/>
            </a:endParaRPr>
          </a:p>
        </p:txBody>
      </p:sp>
      <p:graphicFrame>
        <p:nvGraphicFramePr>
          <p:cNvPr id="7" name="Table 6">
            <a:extLst>
              <a:ext uri="{FF2B5EF4-FFF2-40B4-BE49-F238E27FC236}">
                <a16:creationId xmlns:a16="http://schemas.microsoft.com/office/drawing/2014/main" id="{9ED28E1B-D962-08B5-8B57-7260714ABC63}"/>
              </a:ext>
            </a:extLst>
          </p:cNvPr>
          <p:cNvGraphicFramePr>
            <a:graphicFrameLocks noGrp="1"/>
          </p:cNvGraphicFramePr>
          <p:nvPr>
            <p:extLst>
              <p:ext uri="{D42A27DB-BD31-4B8C-83A1-F6EECF244321}">
                <p14:modId xmlns:p14="http://schemas.microsoft.com/office/powerpoint/2010/main" val="2442122582"/>
              </p:ext>
            </p:extLst>
          </p:nvPr>
        </p:nvGraphicFramePr>
        <p:xfrm>
          <a:off x="3351924" y="1220196"/>
          <a:ext cx="6046234" cy="5115289"/>
        </p:xfrm>
        <a:graphic>
          <a:graphicData uri="http://schemas.openxmlformats.org/drawingml/2006/table">
            <a:tbl>
              <a:tblPr firstRow="1" firstCol="1" bandRow="1">
                <a:tableStyleId>{5C22544A-7EE6-4342-B048-85BDC9FD1C3A}</a:tableStyleId>
              </a:tblPr>
              <a:tblGrid>
                <a:gridCol w="2278452">
                  <a:extLst>
                    <a:ext uri="{9D8B030D-6E8A-4147-A177-3AD203B41FA5}">
                      <a16:colId xmlns:a16="http://schemas.microsoft.com/office/drawing/2014/main" val="515804161"/>
                    </a:ext>
                  </a:extLst>
                </a:gridCol>
                <a:gridCol w="1911677">
                  <a:extLst>
                    <a:ext uri="{9D8B030D-6E8A-4147-A177-3AD203B41FA5}">
                      <a16:colId xmlns:a16="http://schemas.microsoft.com/office/drawing/2014/main" val="2381760589"/>
                    </a:ext>
                  </a:extLst>
                </a:gridCol>
                <a:gridCol w="1856105">
                  <a:extLst>
                    <a:ext uri="{9D8B030D-6E8A-4147-A177-3AD203B41FA5}">
                      <a16:colId xmlns:a16="http://schemas.microsoft.com/office/drawing/2014/main" val="1935153722"/>
                    </a:ext>
                  </a:extLst>
                </a:gridCol>
              </a:tblGrid>
              <a:tr h="284769">
                <a:tc>
                  <a:txBody>
                    <a:bodyPr/>
                    <a:lstStyle/>
                    <a:p>
                      <a:pPr>
                        <a:lnSpc>
                          <a:spcPct val="107000"/>
                        </a:lnSpc>
                        <a:spcAft>
                          <a:spcPts val="800"/>
                        </a:spcAft>
                      </a:pPr>
                      <a:r>
                        <a:rPr lang="en-CA" sz="1100" kern="100">
                          <a:effectLst/>
                        </a:rPr>
                        <a:t>Task</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Story</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Points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2302092"/>
                  </a:ext>
                </a:extLst>
              </a:tr>
              <a:tr h="582721">
                <a:tc>
                  <a:txBody>
                    <a:bodyPr/>
                    <a:lstStyle/>
                    <a:p>
                      <a:pPr>
                        <a:lnSpc>
                          <a:spcPct val="107000"/>
                        </a:lnSpc>
                        <a:spcAft>
                          <a:spcPts val="800"/>
                        </a:spcAft>
                      </a:pPr>
                      <a:r>
                        <a:rPr lang="en-CA" sz="1100" kern="100">
                          <a:effectLst/>
                        </a:rPr>
                        <a:t>UI for individual repositories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Dashboard for individual repositories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60347499"/>
                  </a:ext>
                </a:extLst>
              </a:tr>
              <a:tr h="582721">
                <a:tc>
                  <a:txBody>
                    <a:bodyPr/>
                    <a:lstStyle/>
                    <a:p>
                      <a:pPr>
                        <a:lnSpc>
                          <a:spcPct val="107000"/>
                        </a:lnSpc>
                        <a:spcAft>
                          <a:spcPts val="800"/>
                        </a:spcAft>
                      </a:pPr>
                      <a:r>
                        <a:rPr lang="en-CA" sz="1100" kern="100">
                          <a:effectLst/>
                        </a:rPr>
                        <a:t>Integration of repository data with dashboard</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Dashboard for individual repositories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40872016"/>
                  </a:ext>
                </a:extLst>
              </a:tr>
              <a:tr h="582721">
                <a:tc>
                  <a:txBody>
                    <a:bodyPr/>
                    <a:lstStyle/>
                    <a:p>
                      <a:pPr>
                        <a:lnSpc>
                          <a:spcPct val="107000"/>
                        </a:lnSpc>
                        <a:spcAft>
                          <a:spcPts val="800"/>
                        </a:spcAft>
                      </a:pPr>
                      <a:r>
                        <a:rPr lang="en-CA" sz="1100" kern="100">
                          <a:effectLst/>
                        </a:rPr>
                        <a:t>UI for repository dashboard</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Display User Repositories on Login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29755859"/>
                  </a:ext>
                </a:extLst>
              </a:tr>
              <a:tr h="582721">
                <a:tc>
                  <a:txBody>
                    <a:bodyPr/>
                    <a:lstStyle/>
                    <a:p>
                      <a:pPr>
                        <a:lnSpc>
                          <a:spcPct val="107000"/>
                        </a:lnSpc>
                        <a:spcAft>
                          <a:spcPts val="800"/>
                        </a:spcAft>
                      </a:pPr>
                      <a:r>
                        <a:rPr lang="en-CA" sz="1100" kern="100">
                          <a:effectLst/>
                        </a:rPr>
                        <a:t>Authentication using GitHub OAuth API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Login and authentication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2</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4639791"/>
                  </a:ext>
                </a:extLst>
              </a:tr>
              <a:tr h="582721">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Test Case Minimization Insights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93558349"/>
                  </a:ext>
                </a:extLst>
              </a:tr>
              <a:tr h="582721">
                <a:tc>
                  <a:txBody>
                    <a:bodyPr/>
                    <a:lstStyle/>
                    <a:p>
                      <a:pPr>
                        <a:lnSpc>
                          <a:spcPct val="107000"/>
                        </a:lnSpc>
                        <a:spcAft>
                          <a:spcPts val="800"/>
                        </a:spcAft>
                      </a:pPr>
                      <a:r>
                        <a:rPr lang="en-CA" sz="1100" kern="100">
                          <a:effectLst/>
                        </a:rPr>
                        <a:t>Prompt Engineering</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Test Case Minimization Insights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1</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2656075"/>
                  </a:ext>
                </a:extLst>
              </a:tr>
              <a:tr h="582721">
                <a:tc>
                  <a:txBody>
                    <a:bodyPr/>
                    <a:lstStyle/>
                    <a:p>
                      <a:pPr>
                        <a:lnSpc>
                          <a:spcPct val="107000"/>
                        </a:lnSpc>
                        <a:spcAft>
                          <a:spcPts val="800"/>
                        </a:spcAft>
                      </a:pPr>
                      <a:r>
                        <a:rPr lang="en-CA" sz="1100" kern="100">
                          <a:effectLst/>
                        </a:rPr>
                        <a:t>Development and Integration</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Test Case Minimization Insights using LLM</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3</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8259612"/>
                  </a:ext>
                </a:extLst>
              </a:tr>
              <a:tr h="751473">
                <a:tc>
                  <a:txBody>
                    <a:bodyPr/>
                    <a:lstStyle/>
                    <a:p>
                      <a:pPr>
                        <a:lnSpc>
                          <a:spcPct val="107000"/>
                        </a:lnSpc>
                        <a:spcAft>
                          <a:spcPts val="800"/>
                        </a:spcAft>
                      </a:pPr>
                      <a:r>
                        <a:rPr lang="en-CA" sz="1100" kern="100">
                          <a:effectLst/>
                        </a:rPr>
                        <a:t>Feasibility Analysis</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a:effectLst/>
                        </a:rPr>
                        <a:t>Insights From LLM</a:t>
                      </a:r>
                    </a:p>
                    <a:p>
                      <a:pPr>
                        <a:lnSpc>
                          <a:spcPct val="107000"/>
                        </a:lnSpc>
                        <a:spcAft>
                          <a:spcPts val="800"/>
                        </a:spcAft>
                      </a:pPr>
                      <a:r>
                        <a:rPr lang="en-CA" sz="1100" kern="100">
                          <a:effectLst/>
                        </a:rPr>
                        <a:t> </a:t>
                      </a:r>
                      <a:endParaRPr lang="en-CA"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CA" sz="1100" kern="100" dirty="0">
                          <a:effectLst/>
                        </a:rPr>
                        <a:t>1</a:t>
                      </a:r>
                      <a:endParaRPr lang="en-CA"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7908709"/>
                  </a:ext>
                </a:extLst>
              </a:tr>
            </a:tbl>
          </a:graphicData>
        </a:graphic>
      </p:graphicFrame>
    </p:spTree>
    <p:extLst>
      <p:ext uri="{BB962C8B-B14F-4D97-AF65-F5344CB8AC3E}">
        <p14:creationId xmlns:p14="http://schemas.microsoft.com/office/powerpoint/2010/main" val="321933354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2013 - 2022 Theme</Template>
  <TotalTime>582</TotalTime>
  <Words>1069</Words>
  <Application>Microsoft Office PowerPoint</Application>
  <PresentationFormat>Widescreen</PresentationFormat>
  <Paragraphs>217</Paragraphs>
  <Slides>21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Lato</vt:lpstr>
      <vt:lpstr>Söhne</vt:lpstr>
      <vt:lpstr>Office Theme</vt:lpstr>
      <vt:lpstr>Code Insighter</vt:lpstr>
      <vt:lpstr>Project Summary</vt:lpstr>
      <vt:lpstr>GitLab Dashboard Screenshots</vt:lpstr>
      <vt:lpstr>GitLab Dashboard Screenshots</vt:lpstr>
      <vt:lpstr>GitLab Dashboard Screenshots</vt:lpstr>
      <vt:lpstr>Total Story Points</vt:lpstr>
      <vt:lpstr>Total Story Points</vt:lpstr>
      <vt:lpstr> Nisarg’s Contribution </vt:lpstr>
      <vt:lpstr> Nisarg’s Contribution </vt:lpstr>
      <vt:lpstr> Pooja’s Contribution </vt:lpstr>
      <vt:lpstr> Pooja’s Contribution </vt:lpstr>
      <vt:lpstr> Pratik’s Contribution </vt:lpstr>
      <vt:lpstr> Pratik’s Contribution </vt:lpstr>
      <vt:lpstr> Sameer’s Contribution </vt:lpstr>
      <vt:lpstr> Sameer’s Contribution </vt:lpstr>
      <vt:lpstr> Zeel’s Contribution </vt:lpstr>
      <vt:lpstr> Zeel’s Contribution </vt:lpstr>
      <vt:lpstr>Project Demo Video</vt:lpstr>
      <vt:lpstr>Project Status</vt:lpstr>
      <vt:lpstr>Learnings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CodeInsighter</dc:title>
  <dc:creator>Pooja Chauhan</dc:creator>
  <cp:lastModifiedBy>Pooja Chauhan</cp:lastModifiedBy>
  <cp:revision>577</cp:revision>
  <dcterms:created xsi:type="dcterms:W3CDTF">2023-10-24T05:22:16Z</dcterms:created>
  <dcterms:modified xsi:type="dcterms:W3CDTF">2023-11-27T02:15:21Z</dcterms:modified>
</cp:coreProperties>
</file>